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23"/>
  </p:notesMasterIdLst>
  <p:handoutMasterIdLst>
    <p:handoutMasterId r:id="rId37"/>
  </p:handoutMasterIdLst>
  <p:sldIdLst>
    <p:sldId id="256" r:id="rId4"/>
    <p:sldId id="269" r:id="rId5"/>
    <p:sldId id="292" r:id="rId6"/>
    <p:sldId id="293" r:id="rId7"/>
    <p:sldId id="294" r:id="rId8"/>
    <p:sldId id="296" r:id="rId9"/>
    <p:sldId id="297" r:id="rId10"/>
    <p:sldId id="298" r:id="rId11"/>
    <p:sldId id="299" r:id="rId12"/>
    <p:sldId id="300" r:id="rId13"/>
    <p:sldId id="301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4"/>
    <p:sldId id="287" r:id="rId25"/>
    <p:sldId id="288" r:id="rId26"/>
    <p:sldId id="289" r:id="rId27"/>
    <p:sldId id="290" r:id="rId28"/>
    <p:sldId id="291" r:id="rId29"/>
    <p:sldId id="270" r:id="rId30"/>
    <p:sldId id="262" r:id="rId31"/>
    <p:sldId id="258" r:id="rId32"/>
    <p:sldId id="271" r:id="rId33"/>
    <p:sldId id="325" r:id="rId34"/>
    <p:sldId id="326" r:id="rId35"/>
    <p:sldId id="272" r:id="rId3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D8CD"/>
    <a:srgbClr val="D1CFE9"/>
    <a:srgbClr val="CFC5B5"/>
    <a:srgbClr val="A9A4D6"/>
    <a:srgbClr val="F2BFBC"/>
    <a:srgbClr val="EDA8A4"/>
    <a:srgbClr val="919DC6"/>
    <a:srgbClr val="B8C0DA"/>
    <a:srgbClr val="EE9B98"/>
    <a:srgbClr val="A5AB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648" y="62"/>
      </p:cViewPr>
      <p:guideLst>
        <p:guide orient="horz" pos="16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bleStyles" Target="tableStyles.xml"/><Relationship Id="rId4" Type="http://schemas.openxmlformats.org/officeDocument/2006/relationships/slide" Target="slides/slide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5.xml"/><Relationship Id="rId7" Type="http://schemas.openxmlformats.org/officeDocument/2006/relationships/image" Target="../media/image3.png"/><Relationship Id="rId6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6FAC1-E0A1-4789-997B-CA41903183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1F3-25B3-4E92-BF71-B64D03713C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6FAC1-E0A1-4789-997B-CA41903183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1F3-25B3-4E92-BF71-B64D03713C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6FAC1-E0A1-4789-997B-CA41903183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1F3-25B3-4E92-BF71-B64D03713C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6FAC1-E0A1-4789-997B-CA41903183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1F3-25B3-4E92-BF71-B64D03713C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158621" y="147700"/>
            <a:ext cx="8826759" cy="4848100"/>
            <a:chOff x="332509" y="415636"/>
            <a:chExt cx="11554691" cy="6026727"/>
          </a:xfrm>
        </p:grpSpPr>
        <p:sp>
          <p:nvSpPr>
            <p:cNvPr id="2" name="矩形 1"/>
            <p:cNvSpPr/>
            <p:nvPr userDrawn="1"/>
          </p:nvSpPr>
          <p:spPr>
            <a:xfrm>
              <a:off x="332509" y="415636"/>
              <a:ext cx="11554691" cy="602672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588818" y="561107"/>
              <a:ext cx="11042073" cy="5735784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2"/>
            </p:custDataLst>
          </p:nvPr>
        </p:nvGrpSpPr>
        <p:grpSpPr>
          <a:xfrm>
            <a:off x="-6191" y="223838"/>
            <a:ext cx="9156859" cy="4921568"/>
            <a:chOff x="-8255" y="298450"/>
            <a:chExt cx="12209145" cy="6562090"/>
          </a:xfrm>
        </p:grpSpPr>
        <p:sp>
          <p:nvSpPr>
            <p:cNvPr id="10" name="矩形 9"/>
            <p:cNvSpPr/>
            <p:nvPr userDrawn="1">
              <p:custDataLst>
                <p:tags r:id="rId3"/>
              </p:custDataLst>
            </p:nvPr>
          </p:nvSpPr>
          <p:spPr>
            <a:xfrm>
              <a:off x="310515" y="298450"/>
              <a:ext cx="11570970" cy="6260465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pic>
          <p:nvPicPr>
            <p:cNvPr id="12" name="图片 11" descr="C:\Users\kingsoft\Desktop\图片1.png图片1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10883265" y="5746750"/>
              <a:ext cx="1317625" cy="1113790"/>
            </a:xfrm>
            <a:prstGeom prst="rect">
              <a:avLst/>
            </a:prstGeom>
          </p:spPr>
        </p:pic>
        <p:pic>
          <p:nvPicPr>
            <p:cNvPr id="13" name="图片 12" descr="C:\Users\kingsoft\Desktop\图片1.png图片1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-8255" y="5650865"/>
              <a:ext cx="1310640" cy="1209040"/>
            </a:xfrm>
            <a:prstGeom prst="rect">
              <a:avLst/>
            </a:prstGeom>
          </p:spPr>
        </p:pic>
        <p:pic>
          <p:nvPicPr>
            <p:cNvPr id="14" name="PA_Graphic 33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9626" flipH="1">
              <a:off x="447769" y="471286"/>
              <a:ext cx="443934" cy="366088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4762375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4762375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4762375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502448" y="714381"/>
            <a:ext cx="8139178" cy="404168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6FAC1-E0A1-4789-997B-CA41903183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1F3-25B3-4E92-BF71-B64D03713C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6FAC1-E0A1-4789-997B-CA41903183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1F3-25B3-4E92-BF71-B64D03713C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6FAC1-E0A1-4789-997B-CA41903183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1F3-25B3-4E92-BF71-B64D03713C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6FAC1-E0A1-4789-997B-CA41903183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1F3-25B3-4E92-BF71-B64D03713C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6FAC1-E0A1-4789-997B-CA41903183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1F3-25B3-4E92-BF71-B64D03713C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6FAC1-E0A1-4789-997B-CA41903183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1F3-25B3-4E92-BF71-B64D03713C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6FAC1-E0A1-4789-997B-CA41903183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1F3-25B3-4E92-BF71-B64D03713C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C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6FAC1-E0A1-4789-997B-CA41903183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B41F3-25B3-4E92-BF71-B64D03713C0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microsoft.com/office/2007/relationships/media" Target="../media/media3.mp3"/><Relationship Id="rId2" Type="http://schemas.openxmlformats.org/officeDocument/2006/relationships/audio" Target="NULL" TargetMode="External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tags" Target="../tags/tag10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media" Target="../media/media3.mp3"/><Relationship Id="rId3" Type="http://schemas.openxmlformats.org/officeDocument/2006/relationships/audio" Target="NULL" TargetMode="External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microsoft.com/office/2007/relationships/media" Target="../media/media3.mp3"/><Relationship Id="rId2" Type="http://schemas.openxmlformats.org/officeDocument/2006/relationships/audio" Target="NULL" TargetMode="Externa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microsoft.com/office/2007/relationships/media" Target="../media/media3.mp3"/><Relationship Id="rId2" Type="http://schemas.openxmlformats.org/officeDocument/2006/relationships/audio" Target="NULL" TargetMode="External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microsoft.com/office/2007/relationships/media" Target="../media/media3.mp3"/><Relationship Id="rId2" Type="http://schemas.openxmlformats.org/officeDocument/2006/relationships/audio" Target="NULL" TargetMode="Externa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xm666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 txBox="1">
            <a:spLocks noChangeArrowheads="1"/>
          </p:cNvSpPr>
          <p:nvPr/>
        </p:nvSpPr>
        <p:spPr bwMode="auto">
          <a:xfrm>
            <a:off x="2047816" y="1989523"/>
            <a:ext cx="5048367" cy="7683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386080" fontAlgn="base">
              <a:spcBef>
                <a:spcPct val="0"/>
              </a:spcBef>
              <a:spcAft>
                <a:spcPct val="0"/>
              </a:spcAft>
              <a:tabLst>
                <a:tab pos="1611630" algn="l"/>
              </a:tabLst>
            </a:pPr>
            <a:r>
              <a:rPr lang="en-US" altLang="zh-CN" sz="4400" spc="-113">
                <a:solidFill>
                  <a:schemeClr val="bg1"/>
                </a:solidFill>
                <a:latin typeface="+mj-lt"/>
                <a:ea typeface="+mj-ea"/>
                <a:sym typeface="Calibri" panose="020F0502020204030204" pitchFamily="34" charset="0"/>
              </a:rPr>
              <a:t>UNIT 3 (Cont.)</a:t>
            </a:r>
            <a:endParaRPr lang="en-US" altLang="zh-CN" sz="4400" spc="-113">
              <a:solidFill>
                <a:schemeClr val="bg1"/>
              </a:solidFill>
              <a:latin typeface="+mj-lt"/>
              <a:ea typeface="+mj-ea"/>
              <a:sym typeface="Calibri" panose="020F0502020204030204" pitchFamily="34" charset="0"/>
            </a:endParaRPr>
          </a:p>
        </p:txBody>
      </p:sp>
      <p:sp>
        <p:nvSpPr>
          <p:cNvPr id="8" name="矩形 7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/>
          <p:nvPr/>
        </p:nvSpPr>
        <p:spPr>
          <a:xfrm>
            <a:off x="2688335" y="2758964"/>
            <a:ext cx="3767328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bg1"/>
                </a:solidFill>
                <a:ea typeface="Microsoft YaHei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E. LANGUAGE FOCUS</a:t>
            </a:r>
            <a:endParaRPr lang="en-US" altLang="zh-CN" sz="2400">
              <a:solidFill>
                <a:schemeClr val="bg1"/>
              </a:solidFill>
              <a:ea typeface="Microsoft YaHei" panose="020B0503020204020204" pitchFamily="34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224767" y="1698171"/>
            <a:ext cx="4694465" cy="186145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-826157" y="1275192"/>
            <a:ext cx="520952" cy="520952"/>
          </a:xfrm>
          <a:prstGeom prst="ellipse">
            <a:avLst/>
          </a:prstGeom>
          <a:solidFill>
            <a:srgbClr val="919D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-826157" y="1989523"/>
            <a:ext cx="520952" cy="520952"/>
          </a:xfrm>
          <a:prstGeom prst="ellipse">
            <a:avLst/>
          </a:prstGeom>
          <a:solidFill>
            <a:srgbClr val="EE9B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-826157" y="2703854"/>
            <a:ext cx="520952" cy="520952"/>
          </a:xfrm>
          <a:prstGeom prst="ellipse">
            <a:avLst/>
          </a:prstGeom>
          <a:solidFill>
            <a:srgbClr val="A9A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-844831" y="3457835"/>
            <a:ext cx="520952" cy="520952"/>
          </a:xfrm>
          <a:prstGeom prst="ellipse">
            <a:avLst/>
          </a:prstGeom>
          <a:solidFill>
            <a:srgbClr val="DFD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87045" y="330835"/>
            <a:ext cx="8163560" cy="865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5. </a:t>
            </a:r>
            <a:r>
              <a:rPr lang="en-US" altLang="en-US" sz="2800" b="1" dirty="0">
                <a:solidFill>
                  <a:srgbClr val="CC00CC"/>
                </a:solidFill>
                <a:sym typeface="+mn-ea"/>
              </a:rPr>
              <a:t>H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e</a:t>
            </a:r>
            <a:r>
              <a:rPr lang="en-US" altLang="en-US" sz="2800" b="1" dirty="0">
                <a:solidFill>
                  <a:srgbClr val="00B050"/>
                </a:solidFill>
                <a:sym typeface="+mn-ea"/>
              </a:rPr>
              <a:t>ll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o, </a:t>
            </a:r>
            <a:r>
              <a:rPr lang="en-US" altLang="en-US" sz="2800" b="1" dirty="0">
                <a:solidFill>
                  <a:srgbClr val="CC00CC"/>
                </a:solidFill>
                <a:sym typeface="+mn-ea"/>
              </a:rPr>
              <a:t>H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a</a:t>
            </a:r>
            <a:r>
              <a:rPr lang="en-US" altLang="en-US" sz="2800" b="1" dirty="0">
                <a:solidFill>
                  <a:srgbClr val="C00000"/>
                </a:solidFill>
                <a:sym typeface="+mn-ea"/>
              </a:rPr>
              <a:t>rr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y. </a:t>
            </a:r>
            <a:r>
              <a:rPr lang="en-US" altLang="en-US" sz="2800" b="1" dirty="0">
                <a:solidFill>
                  <a:srgbClr val="CC00CC"/>
                </a:solidFill>
                <a:sym typeface="+mn-ea"/>
              </a:rPr>
              <a:t>H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ave you hea</a:t>
            </a:r>
            <a:r>
              <a:rPr lang="en-US" altLang="en-US" sz="2800" b="1" dirty="0">
                <a:solidFill>
                  <a:srgbClr val="C00000"/>
                </a:solidFill>
                <a:sym typeface="+mn-ea"/>
              </a:rPr>
              <a:t>r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d the news? There’s been a </a:t>
            </a:r>
            <a:r>
              <a:rPr lang="en-US" altLang="en-US" sz="2800" b="1" dirty="0">
                <a:solidFill>
                  <a:srgbClr val="CC00CC"/>
                </a:solidFill>
                <a:sym typeface="+mn-ea"/>
              </a:rPr>
              <a:t>h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o</a:t>
            </a:r>
            <a:r>
              <a:rPr lang="en-US" altLang="en-US" sz="2800" b="1" dirty="0">
                <a:solidFill>
                  <a:srgbClr val="C00000"/>
                </a:solidFill>
                <a:sym typeface="+mn-ea"/>
              </a:rPr>
              <a:t>rr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ib</a:t>
            </a:r>
            <a:r>
              <a:rPr lang="en-US" altLang="en-US" sz="2800" b="1" dirty="0">
                <a:solidFill>
                  <a:srgbClr val="00B050"/>
                </a:solidFill>
                <a:sym typeface="+mn-ea"/>
              </a:rPr>
              <a:t>l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e </a:t>
            </a:r>
            <a:r>
              <a:rPr lang="en-US" altLang="en-US" sz="2800" b="1" dirty="0" smtClean="0">
                <a:solidFill>
                  <a:srgbClr val="000000"/>
                </a:solidFill>
                <a:sym typeface="+mn-ea"/>
              </a:rPr>
              <a:t>accident. A </a:t>
            </a:r>
            <a:r>
              <a:rPr lang="en-US" altLang="en-US" sz="2800" b="1" dirty="0">
                <a:solidFill>
                  <a:srgbClr val="CC00CC"/>
                </a:solidFill>
                <a:sym typeface="+mn-ea"/>
              </a:rPr>
              <a:t>h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e</a:t>
            </a:r>
            <a:r>
              <a:rPr lang="en-US" altLang="en-US" sz="2800" b="1" dirty="0">
                <a:solidFill>
                  <a:srgbClr val="00B050"/>
                </a:solidFill>
                <a:sym typeface="+mn-ea"/>
              </a:rPr>
              <a:t>l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icopte</a:t>
            </a:r>
            <a:r>
              <a:rPr lang="en-US" altLang="en-US" sz="2800" b="1" dirty="0">
                <a:solidFill>
                  <a:srgbClr val="C00000"/>
                </a:solidFill>
                <a:sym typeface="+mn-ea"/>
              </a:rPr>
              <a:t>r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 </a:t>
            </a:r>
            <a:r>
              <a:rPr lang="en-US" altLang="en-US" sz="2800" b="1" dirty="0">
                <a:solidFill>
                  <a:srgbClr val="CC00CC"/>
                </a:solidFill>
                <a:sym typeface="+mn-ea"/>
              </a:rPr>
              <a:t>h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as </a:t>
            </a:r>
            <a:r>
              <a:rPr lang="en-US" altLang="en-US" sz="2800" b="1" dirty="0">
                <a:solidFill>
                  <a:srgbClr val="CC00CC"/>
                </a:solidFill>
                <a:sym typeface="+mn-ea"/>
              </a:rPr>
              <a:t>h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it </a:t>
            </a:r>
            <a:r>
              <a:rPr lang="en-US" altLang="en-US" sz="2800" b="1" dirty="0">
                <a:solidFill>
                  <a:srgbClr val="CC00CC"/>
                </a:solidFill>
                <a:sym typeface="+mn-ea"/>
              </a:rPr>
              <a:t>H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e</a:t>
            </a:r>
            <a:r>
              <a:rPr lang="en-US" altLang="en-US" sz="2800" b="1" dirty="0">
                <a:solidFill>
                  <a:srgbClr val="00B050"/>
                </a:solidFill>
                <a:sym typeface="+mn-ea"/>
              </a:rPr>
              <a:t>l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en’s </a:t>
            </a:r>
            <a:r>
              <a:rPr lang="en-US" altLang="en-US" sz="2800" b="1" dirty="0">
                <a:solidFill>
                  <a:srgbClr val="CC00CC"/>
                </a:solidFill>
                <a:sym typeface="+mn-ea"/>
              </a:rPr>
              <a:t>h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ouse.</a:t>
            </a:r>
            <a:endParaRPr lang="en-US" altLang="en-US" sz="2800" b="1" dirty="0">
              <a:solidFill>
                <a:srgbClr val="000000"/>
              </a:solidFill>
              <a:sym typeface="+mn-ea"/>
            </a:endParaRPr>
          </a:p>
        </p:txBody>
      </p:sp>
      <p:pic>
        <p:nvPicPr>
          <p:cNvPr id="6" name="Unit 3 Lan  Pra Tieng Anh 11 cb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936.000000" end="17369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3585" y="1289685"/>
            <a:ext cx="412750" cy="412750"/>
          </a:xfrm>
          <a:prstGeom prst="rect">
            <a:avLst/>
          </a:prstGeom>
        </p:spPr>
      </p:pic>
      <p:pic>
        <p:nvPicPr>
          <p:cNvPr id="9" name="Picture 8" descr="istockphoto-1060405646-612x6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740" y="2286635"/>
            <a:ext cx="3601720" cy="2547620"/>
          </a:xfrm>
          <a:prstGeom prst="rect">
            <a:avLst/>
          </a:prstGeom>
        </p:spPr>
      </p:pic>
      <p:pic>
        <p:nvPicPr>
          <p:cNvPr id="8" name="Picture 7" descr="DHP_MAI_301113chopper_02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810" y="1172845"/>
            <a:ext cx="3430270" cy="2281555"/>
          </a:xfrm>
          <a:prstGeom prst="cloudCallout">
            <a:avLst>
              <a:gd name="adj1" fmla="val -71544"/>
              <a:gd name="adj2" fmla="val 38215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indefinite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75285" y="380365"/>
            <a:ext cx="8482330" cy="865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6. </a:t>
            </a:r>
            <a:r>
              <a:rPr lang="en-US" altLang="en-US" sz="2800" b="1" dirty="0">
                <a:solidFill>
                  <a:srgbClr val="CC00CC"/>
                </a:solidFill>
                <a:sym typeface="+mn-ea"/>
              </a:rPr>
              <a:t>H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e</a:t>
            </a:r>
            <a:r>
              <a:rPr lang="en-US" altLang="en-US" sz="2800" b="1" dirty="0">
                <a:solidFill>
                  <a:srgbClr val="00B050"/>
                </a:solidFill>
                <a:sym typeface="+mn-ea"/>
              </a:rPr>
              <a:t>l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en and </a:t>
            </a:r>
            <a:r>
              <a:rPr lang="en-US" altLang="en-US" sz="2800" b="1" dirty="0">
                <a:solidFill>
                  <a:srgbClr val="CC00CC"/>
                </a:solidFill>
                <a:sym typeface="+mn-ea"/>
              </a:rPr>
              <a:t>h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e</a:t>
            </a:r>
            <a:r>
              <a:rPr lang="en-US" altLang="en-US" sz="2800" b="1" dirty="0">
                <a:solidFill>
                  <a:srgbClr val="C00000"/>
                </a:solidFill>
                <a:sym typeface="+mn-ea"/>
              </a:rPr>
              <a:t>r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 </a:t>
            </a:r>
            <a:r>
              <a:rPr lang="en-US" altLang="en-US" sz="2800" b="1" dirty="0">
                <a:solidFill>
                  <a:srgbClr val="CC00CC"/>
                </a:solidFill>
                <a:sym typeface="+mn-ea"/>
              </a:rPr>
              <a:t>h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usband will </a:t>
            </a:r>
            <a:r>
              <a:rPr lang="en-US" altLang="en-US" sz="2800" b="1" dirty="0">
                <a:solidFill>
                  <a:srgbClr val="CC00CC"/>
                </a:solidFill>
                <a:sym typeface="+mn-ea"/>
              </a:rPr>
              <a:t>h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ave to spend thei</a:t>
            </a:r>
            <a:r>
              <a:rPr lang="en-US" altLang="en-US" sz="2800" b="1" dirty="0">
                <a:solidFill>
                  <a:srgbClr val="C00000"/>
                </a:solidFill>
                <a:sym typeface="+mn-ea"/>
              </a:rPr>
              <a:t>r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 </a:t>
            </a:r>
            <a:r>
              <a:rPr lang="en-US" altLang="en-US" sz="2800" b="1" dirty="0">
                <a:solidFill>
                  <a:srgbClr val="CC00CC"/>
                </a:solidFill>
                <a:sym typeface="+mn-ea"/>
              </a:rPr>
              <a:t>h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o</a:t>
            </a:r>
            <a:r>
              <a:rPr lang="en-US" altLang="en-US" sz="2800" b="1" dirty="0">
                <a:solidFill>
                  <a:srgbClr val="00B050"/>
                </a:solidFill>
                <a:sym typeface="+mn-ea"/>
              </a:rPr>
              <a:t>l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iday in </a:t>
            </a:r>
            <a:r>
              <a:rPr lang="en-US" altLang="en-US" sz="2800" b="1" dirty="0">
                <a:solidFill>
                  <a:srgbClr val="CC00CC"/>
                </a:solidFill>
                <a:sym typeface="+mn-ea"/>
              </a:rPr>
              <a:t>h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ospita</a:t>
            </a:r>
            <a:r>
              <a:rPr lang="en-US" altLang="en-US" sz="2800" b="1" dirty="0">
                <a:solidFill>
                  <a:srgbClr val="00B050"/>
                </a:solidFill>
                <a:sym typeface="+mn-ea"/>
              </a:rPr>
              <a:t>l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.</a:t>
            </a:r>
            <a:endParaRPr lang="en-US" altLang="en-US" sz="2800" b="1" dirty="0">
              <a:solidFill>
                <a:srgbClr val="000000"/>
              </a:solidFill>
              <a:sym typeface="+mn-ea"/>
            </a:endParaRPr>
          </a:p>
        </p:txBody>
      </p:sp>
      <p:pic>
        <p:nvPicPr>
          <p:cNvPr id="3" name="Picture 2" descr="2FF7165000000578-3392268-image-a-52_145239815106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7645" y="1049655"/>
            <a:ext cx="3648710" cy="3648710"/>
          </a:xfrm>
          <a:prstGeom prst="rect">
            <a:avLst/>
          </a:prstGeom>
        </p:spPr>
      </p:pic>
      <p:pic>
        <p:nvPicPr>
          <p:cNvPr id="7" name="Unit 3 Lan  Pra Tieng Anh 11 cb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0969.000000" end="11012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9365" y="1565275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indefinite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484807" y="712358"/>
            <a:ext cx="6686550" cy="5143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000" b="1" dirty="0" smtClean="0">
                <a:solidFill>
                  <a:srgbClr val="FF0000"/>
                </a:solidFill>
              </a:rPr>
              <a:t>Some verbs followed by to-infinitive</a:t>
            </a:r>
            <a:endParaRPr lang="en-US" altLang="en-US" sz="3000" b="1" dirty="0">
              <a:solidFill>
                <a:srgbClr val="FF0000"/>
              </a:solidFill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-22" y="85793"/>
            <a:ext cx="520952" cy="520952"/>
          </a:xfrm>
          <a:prstGeom prst="ellipse">
            <a:avLst/>
          </a:prstGeom>
          <a:solidFill>
            <a:srgbClr val="EE9B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31961" y="1226596"/>
          <a:ext cx="8703945" cy="367093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901315"/>
                <a:gridCol w="2901315"/>
                <a:gridCol w="2901315"/>
              </a:tblGrid>
              <a:tr h="3670935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- afford: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đủ khả năng</a:t>
                      </a:r>
                      <a:endParaRPr lang="en-US" sz="2025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- agree: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đồng</a:t>
                      </a: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 ý</a:t>
                      </a:r>
                      <a:endParaRPr lang="en-US" sz="2025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- appear: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hình</a:t>
                      </a: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như</a:t>
                      </a:r>
                      <a:endParaRPr lang="en-US" sz="2025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- arrange: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sắp</a:t>
                      </a: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xếp</a:t>
                      </a: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    </a:t>
                      </a:r>
                      <a:endParaRPr lang="en-US" sz="2025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- ask: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yêu</a:t>
                      </a: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cầu</a:t>
                      </a:r>
                      <a:endParaRPr lang="en-US" sz="2025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- attempt: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cố</a:t>
                      </a: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gắng</a:t>
                      </a: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,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nỗ</a:t>
                      </a: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lực</a:t>
                      </a:r>
                      <a:endParaRPr lang="en-US" sz="2025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- decide: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quyết</a:t>
                      </a: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định</a:t>
                      </a:r>
                      <a:endParaRPr lang="en-US" sz="2025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- expect: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mong</a:t>
                      </a: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đợi</a:t>
                      </a:r>
                      <a:endParaRPr lang="en-US" sz="2025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- fail: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thất</a:t>
                      </a: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bại</a:t>
                      </a: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,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hỏng</a:t>
                      </a:r>
                      <a:endParaRPr lang="en-US" sz="2025" dirty="0">
                        <a:solidFill>
                          <a:srgbClr val="0000FF"/>
                        </a:solidFill>
                        <a:effectLst/>
                        <a:latin typeface="Times New Roman" panose="0202060305040502030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- hope: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hy</a:t>
                      </a: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vọng</a:t>
                      </a:r>
                      <a:endParaRPr lang="en-US" sz="2025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- intend: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định</a:t>
                      </a:r>
                      <a:endParaRPr lang="en-US" sz="2025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- invite: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mời</a:t>
                      </a:r>
                      <a:endParaRPr lang="en-US" sz="2025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- learn: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học</a:t>
                      </a:r>
                      <a:endParaRPr lang="en-US" sz="2025" dirty="0" err="1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- manage: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xoay</a:t>
                      </a: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sở</a:t>
                      </a:r>
                      <a:endParaRPr lang="en-US" sz="2025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- offer: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cho</a:t>
                      </a: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,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tặng</a:t>
                      </a: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,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đề</a:t>
                      </a: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nghị</a:t>
                      </a:r>
                      <a:endParaRPr lang="en-US" sz="2025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- plan: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lên</a:t>
                      </a: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kế</a:t>
                      </a: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họach</a:t>
                      </a:r>
                      <a:endParaRPr lang="en-US" sz="2025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- pretend: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giả</a:t>
                      </a: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vờ</a:t>
                      </a:r>
                      <a:endParaRPr lang="en-US" sz="2025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- promise: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hứa</a:t>
                      </a: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  </a:t>
                      </a:r>
                      <a:endParaRPr lang="en-US" sz="2025" dirty="0">
                        <a:solidFill>
                          <a:srgbClr val="0000FF"/>
                        </a:solidFill>
                        <a:effectLst/>
                        <a:latin typeface="Times New Roman" panose="0202060305040502030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- refuse: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từ</a:t>
                      </a: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chối</a:t>
                      </a:r>
                      <a:endParaRPr lang="en-US" sz="2025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- seem: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dường</a:t>
                      </a: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như</a:t>
                      </a:r>
                      <a:endParaRPr lang="en-US" sz="2025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- tell: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bảo</a:t>
                      </a:r>
                      <a:endParaRPr lang="en-US" sz="2025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- tend: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có</a:t>
                      </a: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khuynh</a:t>
                      </a: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hướng</a:t>
                      </a:r>
                      <a:endParaRPr lang="en-US" sz="2025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- threaten: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đe</a:t>
                      </a: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dọa</a:t>
                      </a: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      </a:t>
                      </a:r>
                      <a:endParaRPr lang="en-US" sz="2025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- want: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muốn</a:t>
                      </a:r>
                      <a:endParaRPr lang="en-US" sz="2025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- would like: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muốn</a:t>
                      </a:r>
                      <a:r>
                        <a:rPr lang="en-US" sz="2025" dirty="0">
                          <a:solidFill>
                            <a:srgbClr val="0000FF"/>
                          </a:solidFill>
                          <a:effectLst/>
                        </a:rPr>
                        <a:t>, </a:t>
                      </a:r>
                      <a:r>
                        <a:rPr lang="en-US" sz="2025" dirty="0" err="1">
                          <a:solidFill>
                            <a:srgbClr val="0000FF"/>
                          </a:solidFill>
                          <a:effectLst/>
                        </a:rPr>
                        <a:t>thích</a:t>
                      </a:r>
                      <a:endParaRPr lang="en-US" sz="2025" dirty="0">
                        <a:solidFill>
                          <a:srgbClr val="0000FF"/>
                        </a:solidFill>
                        <a:effectLst/>
                        <a:latin typeface="Times New Roman" panose="0202060305040502030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167640"/>
            <a:ext cx="2449830" cy="357505"/>
          </a:xfrm>
        </p:spPr>
        <p:txBody>
          <a:bodyPr vert="horz" wrap="square" lIns="68580" tIns="34290" rIns="68580" bIns="34290" numCol="1" anchor="ctr" anchorCtr="0" compatLnSpc="1">
            <a:noAutofit/>
            <a:scene3d>
              <a:camera prst="orthographicFront"/>
              <a:lightRig rig="threePt" dir="t"/>
            </a:scene3d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2. GRAMMAR</a:t>
            </a:r>
            <a:endParaRPr kumimoji="0" lang="en-US" sz="2400" b="0" i="0" u="none" strike="noStrike" kern="1200" cap="none" spc="0" normalizeH="0" baseline="0" noProof="0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754923" y="167563"/>
            <a:ext cx="4165226" cy="38996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100" b="1" dirty="0" smtClean="0">
                <a:solidFill>
                  <a:srgbClr val="FF0000"/>
                </a:solidFill>
              </a:rPr>
              <a:t>A. TO INFINITIVES</a:t>
            </a:r>
            <a:r>
              <a:rPr lang="en-US" altLang="en-US" sz="2100" dirty="0" smtClean="0">
                <a:solidFill>
                  <a:srgbClr val="FF0000"/>
                </a:solidFill>
              </a:rPr>
              <a:t>:</a:t>
            </a:r>
            <a:endParaRPr lang="en-US" altLang="en-US" sz="2100" dirty="0">
              <a:solidFill>
                <a:srgbClr val="FF0000"/>
              </a:solidFill>
            </a:endParaRPr>
          </a:p>
        </p:txBody>
      </p:sp>
      <p:grpSp>
        <p:nvGrpSpPr>
          <p:cNvPr id="143" name="组合 142"/>
          <p:cNvGrpSpPr/>
          <p:nvPr/>
        </p:nvGrpSpPr>
        <p:grpSpPr>
          <a:xfrm>
            <a:off x="1995584" y="182878"/>
            <a:ext cx="359165" cy="359165"/>
            <a:chOff x="2473104" y="2145028"/>
            <a:chExt cx="359165" cy="359165"/>
          </a:xfrm>
          <a:solidFill>
            <a:schemeClr val="tx2"/>
          </a:solidFill>
        </p:grpSpPr>
        <p:sp>
          <p:nvSpPr>
            <p:cNvPr id="144" name="AutoShape 126"/>
            <p:cNvSpPr/>
            <p:nvPr/>
          </p:nvSpPr>
          <p:spPr bwMode="auto">
            <a:xfrm>
              <a:off x="2473104" y="2145028"/>
              <a:ext cx="35916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SimSun" panose="02010600030101010101" pitchFamily="2" charset="-122"/>
                <a:sym typeface="Gill Sans" charset="0"/>
              </a:endParaRPr>
            </a:p>
          </p:txBody>
        </p:sp>
        <p:sp>
          <p:nvSpPr>
            <p:cNvPr id="145" name="AutoShape 127"/>
            <p:cNvSpPr/>
            <p:nvPr/>
          </p:nvSpPr>
          <p:spPr bwMode="auto">
            <a:xfrm>
              <a:off x="2618611" y="2200897"/>
              <a:ext cx="84727" cy="84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SimSun" panose="02010600030101010101" pitchFamily="2" charset="-122"/>
                <a:sym typeface="Gill Sans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0598"/>
            <a:ext cx="7886700" cy="69588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</a:rPr>
              <a:t>In some structures: </a:t>
            </a:r>
            <a:endParaRPr lang="en-US" sz="45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72403" y="963146"/>
          <a:ext cx="6998970" cy="53403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998970"/>
              </a:tblGrid>
              <a:tr h="5340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solidFill>
                            <a:srgbClr val="FF0066"/>
                          </a:solidFill>
                          <a:effectLst/>
                        </a:rPr>
                        <a:t>It </a:t>
                      </a:r>
                      <a:r>
                        <a:rPr lang="en-US" sz="2700" b="1" dirty="0">
                          <a:solidFill>
                            <a:srgbClr val="FF0066"/>
                          </a:solidFill>
                          <a:effectLst/>
                        </a:rPr>
                        <a:t>takes / took / will take + O + time + to-</a:t>
                      </a:r>
                      <a:r>
                        <a:rPr lang="en-US" sz="2700" b="1" dirty="0" err="1">
                          <a:solidFill>
                            <a:srgbClr val="FF0066"/>
                          </a:solidFill>
                          <a:effectLst/>
                        </a:rPr>
                        <a:t>inf</a:t>
                      </a:r>
                      <a:endParaRPr lang="en-US" sz="2700" b="1" dirty="0">
                        <a:solidFill>
                          <a:srgbClr val="FF0066"/>
                        </a:solidFill>
                        <a:effectLst/>
                        <a:latin typeface="Times New Roman" panose="0202060305040502030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48896" y="1603562"/>
            <a:ext cx="664620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E.</a:t>
            </a:r>
            <a:r>
              <a:rPr lang="en-US" altLang="en-US" sz="24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g.</a:t>
            </a:r>
            <a:r>
              <a:rPr lang="en-US" sz="2400" dirty="0">
                <a:solidFill>
                  <a:srgbClr val="0000FF"/>
                </a:solidFill>
              </a:rPr>
              <a:t> It takes Nam two hours </a:t>
            </a:r>
            <a:r>
              <a:rPr lang="en-US" sz="2400" i="1" u="sng" dirty="0">
                <a:solidFill>
                  <a:srgbClr val="0000FF"/>
                </a:solidFill>
              </a:rPr>
              <a:t>to do</a:t>
            </a:r>
            <a:r>
              <a:rPr lang="en-US" sz="2400" dirty="0">
                <a:solidFill>
                  <a:srgbClr val="0000FF"/>
                </a:solidFill>
              </a:rPr>
              <a:t> that exercise</a:t>
            </a:r>
            <a:r>
              <a:rPr lang="en-US" sz="2400" dirty="0" smtClean="0">
                <a:solidFill>
                  <a:srgbClr val="0000FF"/>
                </a:solidFill>
              </a:rPr>
              <a:t>.</a:t>
            </a:r>
            <a:endParaRPr lang="en-US" sz="2400" dirty="0">
              <a:solidFill>
                <a:srgbClr val="0000FF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927851" y="2127969"/>
          <a:ext cx="3288030" cy="15944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288030"/>
              </a:tblGrid>
              <a:tr h="15944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solidFill>
                            <a:srgbClr val="FF0066"/>
                          </a:solidFill>
                          <a:effectLst/>
                        </a:rPr>
                        <a:t>to </a:t>
                      </a:r>
                      <a:r>
                        <a:rPr lang="en-US" sz="2700" b="1" dirty="0">
                          <a:solidFill>
                            <a:srgbClr val="FF0066"/>
                          </a:solidFill>
                          <a:effectLst/>
                        </a:rPr>
                        <a:t>V</a:t>
                      </a:r>
                      <a:endParaRPr lang="en-US" sz="2700" b="1" dirty="0">
                        <a:solidFill>
                          <a:srgbClr val="FF0066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1" dirty="0">
                          <a:solidFill>
                            <a:srgbClr val="FF0066"/>
                          </a:solidFill>
                          <a:effectLst/>
                        </a:rPr>
                        <a:t>so as (not) to V</a:t>
                      </a:r>
                      <a:endParaRPr lang="en-US" sz="2700" b="1" dirty="0">
                        <a:solidFill>
                          <a:srgbClr val="FF0066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1" dirty="0">
                          <a:solidFill>
                            <a:srgbClr val="FF0066"/>
                          </a:solidFill>
                          <a:effectLst/>
                        </a:rPr>
                        <a:t>in order (not) to V</a:t>
                      </a:r>
                      <a:endParaRPr lang="en-US" sz="2700" b="1" dirty="0">
                        <a:solidFill>
                          <a:srgbClr val="FF0066"/>
                        </a:solidFill>
                        <a:effectLst/>
                        <a:latin typeface="Times New Roman" panose="0202060305040502030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63120" y="3778458"/>
            <a:ext cx="761775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	 				</a:t>
            </a:r>
            <a:r>
              <a:rPr lang="en-US" sz="2400" dirty="0" smtClean="0">
                <a:solidFill>
                  <a:srgbClr val="0000FF"/>
                </a:solidFill>
              </a:rPr>
              <a:t>         			</a:t>
            </a:r>
            <a:r>
              <a:rPr lang="en-US" sz="2400" i="1" u="sng" dirty="0" smtClean="0">
                <a:solidFill>
                  <a:srgbClr val="0000FF"/>
                </a:solidFill>
              </a:rPr>
              <a:t>to </a:t>
            </a:r>
            <a:r>
              <a:rPr lang="en-US" sz="2400" i="1" u="sng" dirty="0">
                <a:solidFill>
                  <a:srgbClr val="0000FF"/>
                </a:solidFill>
              </a:rPr>
              <a:t>send</a:t>
            </a:r>
            <a:r>
              <a:rPr lang="en-US" sz="2400" dirty="0">
                <a:solidFill>
                  <a:srgbClr val="0000FF"/>
                </a:solidFill>
              </a:rPr>
              <a:t> a letter.</a:t>
            </a:r>
            <a:endParaRPr lang="en-US" sz="2400" dirty="0">
              <a:solidFill>
                <a:srgbClr val="0000FF"/>
              </a:solidFill>
            </a:endParaRPr>
          </a:p>
          <a:p>
            <a:r>
              <a:rPr lang="en-US" altLang="en-US" sz="24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E.</a:t>
            </a:r>
            <a:r>
              <a:rPr lang="en-US" altLang="en-US" sz="24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g.</a:t>
            </a:r>
            <a:r>
              <a:rPr lang="en-US" sz="2400" dirty="0" smtClean="0">
                <a:solidFill>
                  <a:srgbClr val="0000FF"/>
                </a:solidFill>
              </a:rPr>
              <a:t> I </a:t>
            </a:r>
            <a:r>
              <a:rPr lang="en-US" sz="2400" dirty="0">
                <a:solidFill>
                  <a:srgbClr val="0000FF"/>
                </a:solidFill>
              </a:rPr>
              <a:t>went to the post office		so as to send a letter.</a:t>
            </a:r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>
                <a:solidFill>
                  <a:srgbClr val="0000FF"/>
                </a:solidFill>
              </a:rPr>
              <a:t>					</a:t>
            </a:r>
            <a:r>
              <a:rPr lang="en-US" sz="2400" dirty="0" smtClean="0">
                <a:solidFill>
                  <a:srgbClr val="0000FF"/>
                </a:solidFill>
              </a:rPr>
              <a:t>          			in </a:t>
            </a:r>
            <a:r>
              <a:rPr lang="en-US" sz="2400" dirty="0">
                <a:solidFill>
                  <a:srgbClr val="0000FF"/>
                </a:solidFill>
              </a:rPr>
              <a:t>order to send a letter</a:t>
            </a:r>
            <a:r>
              <a:rPr lang="en-US" sz="2400" dirty="0" smtClean="0">
                <a:solidFill>
                  <a:srgbClr val="0000FF"/>
                </a:solidFill>
              </a:rPr>
              <a:t>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00549" y="3954513"/>
            <a:ext cx="342900" cy="5424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625" dirty="0">
                <a:ln>
                  <a:noFill/>
                </a:ln>
                <a:solidFill>
                  <a:srgbClr val="0000FF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Calibri" panose="020F0502020204030204" pitchFamily="34" charset="0"/>
              </a:rPr>
              <a:t>{</a:t>
            </a:r>
            <a:endParaRPr lang="en-US" sz="3600" dirty="0">
              <a:solidFill>
                <a:srgbClr val="0000FF"/>
              </a:solidFill>
              <a:effectLst/>
              <a:latin typeface="Times New Roman" panose="0202060305040502030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874778" y="151934"/>
          <a:ext cx="5330190" cy="6146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330190"/>
              </a:tblGrid>
              <a:tr h="614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 dirty="0">
                          <a:solidFill>
                            <a:srgbClr val="FF0066"/>
                          </a:solidFill>
                          <a:effectLst/>
                        </a:rPr>
                        <a:t>S + V + Noun / pronoun + to-</a:t>
                      </a:r>
                      <a:r>
                        <a:rPr lang="en-US" sz="3000" b="1" dirty="0" err="1">
                          <a:solidFill>
                            <a:srgbClr val="FF0066"/>
                          </a:solidFill>
                          <a:effectLst/>
                        </a:rPr>
                        <a:t>inf</a:t>
                      </a:r>
                      <a:endParaRPr lang="en-US" sz="3000" b="1" dirty="0">
                        <a:solidFill>
                          <a:srgbClr val="FF0066"/>
                        </a:solidFill>
                        <a:effectLst/>
                        <a:latin typeface="Times New Roman" panose="0202060305040502030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79895" y="770023"/>
            <a:ext cx="619237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E.</a:t>
            </a:r>
            <a:r>
              <a:rPr lang="en-US" altLang="en-US" sz="24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g.</a:t>
            </a:r>
            <a:r>
              <a:rPr lang="en-US" sz="2400" dirty="0">
                <a:solidFill>
                  <a:srgbClr val="0000FF"/>
                </a:solidFill>
              </a:rPr>
              <a:t> I have some letters </a:t>
            </a:r>
            <a:r>
              <a:rPr lang="en-US" sz="2400" i="1" u="sng" dirty="0">
                <a:solidFill>
                  <a:srgbClr val="0000FF"/>
                </a:solidFill>
              </a:rPr>
              <a:t>to write</a:t>
            </a:r>
            <a:r>
              <a:rPr lang="en-US" sz="2400" u="sng" dirty="0">
                <a:solidFill>
                  <a:srgbClr val="0000FF"/>
                </a:solidFill>
              </a:rPr>
              <a:t>.</a:t>
            </a:r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>
                <a:solidFill>
                  <a:srgbClr val="0000FF"/>
                </a:solidFill>
              </a:rPr>
              <a:t>      Is there anything </a:t>
            </a:r>
            <a:r>
              <a:rPr lang="en-US" sz="2400" i="1" u="sng" dirty="0">
                <a:solidFill>
                  <a:srgbClr val="0000FF"/>
                </a:solidFill>
              </a:rPr>
              <a:t>to eat</a:t>
            </a:r>
            <a:r>
              <a:rPr lang="en-US" sz="2400" u="sng" dirty="0">
                <a:solidFill>
                  <a:srgbClr val="0000FF"/>
                </a:solidFill>
              </a:rPr>
              <a:t>?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3271" y="1691775"/>
            <a:ext cx="5274609" cy="5067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66"/>
                </a:solidFill>
              </a:rPr>
              <a:t>S + V + too + </a:t>
            </a:r>
            <a:r>
              <a:rPr lang="en-US" sz="2700" b="1" dirty="0" err="1">
                <a:solidFill>
                  <a:srgbClr val="FF0066"/>
                </a:solidFill>
              </a:rPr>
              <a:t>adj</a:t>
            </a:r>
            <a:r>
              <a:rPr lang="en-US" sz="2700" b="1" dirty="0">
                <a:solidFill>
                  <a:srgbClr val="FF0066"/>
                </a:solidFill>
              </a:rPr>
              <a:t> / </a:t>
            </a:r>
            <a:r>
              <a:rPr lang="en-US" sz="2700" b="1" dirty="0" err="1">
                <a:solidFill>
                  <a:srgbClr val="FF0066"/>
                </a:solidFill>
              </a:rPr>
              <a:t>adv</a:t>
            </a:r>
            <a:r>
              <a:rPr lang="en-US" sz="2700" b="1" dirty="0">
                <a:solidFill>
                  <a:srgbClr val="FF0066"/>
                </a:solidFill>
              </a:rPr>
              <a:t> + to-</a:t>
            </a:r>
            <a:r>
              <a:rPr lang="en-US" sz="2700" b="1" dirty="0" err="1">
                <a:solidFill>
                  <a:srgbClr val="FF0066"/>
                </a:solidFill>
              </a:rPr>
              <a:t>inf</a:t>
            </a:r>
            <a:endParaRPr lang="en-US" sz="2700" dirty="0">
              <a:solidFill>
                <a:srgbClr val="FF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5659" y="2286061"/>
            <a:ext cx="52342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E.</a:t>
            </a:r>
            <a:r>
              <a:rPr lang="en-US" altLang="en-US" sz="24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g.</a:t>
            </a:r>
            <a:r>
              <a:rPr lang="en-US" sz="2400" dirty="0">
                <a:solidFill>
                  <a:srgbClr val="0000FF"/>
                </a:solidFill>
              </a:rPr>
              <a:t> He is too short </a:t>
            </a:r>
            <a:r>
              <a:rPr lang="en-US" sz="2400" i="1" u="sng" dirty="0">
                <a:solidFill>
                  <a:srgbClr val="0000FF"/>
                </a:solidFill>
              </a:rPr>
              <a:t>to play</a:t>
            </a:r>
            <a:r>
              <a:rPr lang="en-US" sz="2400" dirty="0">
                <a:solidFill>
                  <a:srgbClr val="0000FF"/>
                </a:solidFill>
              </a:rPr>
              <a:t> basketball.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3271" y="2855606"/>
            <a:ext cx="5274609" cy="5067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66"/>
                </a:solidFill>
              </a:rPr>
              <a:t>S + V + </a:t>
            </a:r>
            <a:r>
              <a:rPr lang="en-US" sz="2700" b="1" dirty="0" err="1">
                <a:solidFill>
                  <a:srgbClr val="FF0066"/>
                </a:solidFill>
              </a:rPr>
              <a:t>adj</a:t>
            </a:r>
            <a:r>
              <a:rPr lang="en-US" sz="2700" b="1" dirty="0">
                <a:solidFill>
                  <a:srgbClr val="FF0066"/>
                </a:solidFill>
              </a:rPr>
              <a:t> / </a:t>
            </a:r>
            <a:r>
              <a:rPr lang="en-US" sz="2700" b="1" dirty="0" err="1">
                <a:solidFill>
                  <a:srgbClr val="FF0066"/>
                </a:solidFill>
              </a:rPr>
              <a:t>adv</a:t>
            </a:r>
            <a:r>
              <a:rPr lang="en-US" sz="2700" b="1" dirty="0">
                <a:solidFill>
                  <a:srgbClr val="FF0066"/>
                </a:solidFill>
              </a:rPr>
              <a:t> + enough + to-</a:t>
            </a:r>
            <a:r>
              <a:rPr lang="en-US" sz="2700" b="1" dirty="0" err="1">
                <a:solidFill>
                  <a:srgbClr val="FF0066"/>
                </a:solidFill>
              </a:rPr>
              <a:t>inf</a:t>
            </a:r>
            <a:endParaRPr lang="en-US" sz="2700" dirty="0">
              <a:solidFill>
                <a:srgbClr val="FF00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63271" y="3432970"/>
            <a:ext cx="56477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E.</a:t>
            </a:r>
            <a:r>
              <a:rPr lang="en-US" altLang="en-US" sz="24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g.</a:t>
            </a:r>
            <a:r>
              <a:rPr lang="en-US" sz="2400" dirty="0" smtClean="0">
                <a:solidFill>
                  <a:srgbClr val="0000FF"/>
                </a:solidFill>
              </a:rPr>
              <a:t> He </a:t>
            </a:r>
            <a:r>
              <a:rPr lang="en-US" sz="2400" dirty="0">
                <a:solidFill>
                  <a:srgbClr val="0000FF"/>
                </a:solidFill>
              </a:rPr>
              <a:t>isn’t tall enough </a:t>
            </a:r>
            <a:r>
              <a:rPr lang="en-US" sz="2400" i="1" u="sng" dirty="0">
                <a:solidFill>
                  <a:srgbClr val="0000FF"/>
                </a:solidFill>
              </a:rPr>
              <a:t>to play</a:t>
            </a:r>
            <a:r>
              <a:rPr lang="en-US" sz="2400" dirty="0">
                <a:solidFill>
                  <a:srgbClr val="0000FF"/>
                </a:solidFill>
              </a:rPr>
              <a:t> basketball.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3241" y="4019108"/>
            <a:ext cx="8313644" cy="5067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700" b="1" i="1" dirty="0" smtClean="0">
                <a:solidFill>
                  <a:srgbClr val="FF0066"/>
                </a:solidFill>
              </a:rPr>
              <a:t>After what</a:t>
            </a:r>
            <a:r>
              <a:rPr lang="en-US" sz="2700" b="1" i="1" dirty="0">
                <a:solidFill>
                  <a:srgbClr val="FF0066"/>
                </a:solidFill>
              </a:rPr>
              <a:t>, who, which, when, where, how,…</a:t>
            </a:r>
            <a:r>
              <a:rPr lang="en-US" sz="2700" dirty="0">
                <a:solidFill>
                  <a:srgbClr val="FF0066"/>
                </a:solidFill>
              </a:rPr>
              <a:t> </a:t>
            </a:r>
            <a:r>
              <a:rPr lang="en-US" sz="2700" i="1" dirty="0" smtClean="0">
                <a:solidFill>
                  <a:srgbClr val="FF0066"/>
                </a:solidFill>
              </a:rPr>
              <a:t>(not </a:t>
            </a:r>
            <a:r>
              <a:rPr lang="en-US" sz="2700" b="1" i="1" dirty="0">
                <a:solidFill>
                  <a:srgbClr val="FF0066"/>
                </a:solidFill>
              </a:rPr>
              <a:t>why</a:t>
            </a:r>
            <a:r>
              <a:rPr lang="en-US" sz="2700" i="1" dirty="0">
                <a:solidFill>
                  <a:srgbClr val="FF0066"/>
                </a:solidFill>
              </a:rPr>
              <a:t>)</a:t>
            </a:r>
            <a:endParaRPr lang="en-US" sz="2700" dirty="0">
              <a:solidFill>
                <a:srgbClr val="FF00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79895" y="4556595"/>
            <a:ext cx="56477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E.</a:t>
            </a:r>
            <a:r>
              <a:rPr lang="en-US" altLang="en-US" sz="24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g.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I don’t know what </a:t>
            </a:r>
            <a:r>
              <a:rPr lang="en-US" sz="2400" i="1" u="sng" dirty="0">
                <a:solidFill>
                  <a:srgbClr val="0000FF"/>
                </a:solidFill>
              </a:rPr>
              <a:t>to say</a:t>
            </a:r>
            <a:r>
              <a:rPr lang="en-US" sz="2400" u="sng" dirty="0">
                <a:solidFill>
                  <a:srgbClr val="0000FF"/>
                </a:solidFill>
              </a:rPr>
              <a:t>.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ldLvl="0" animBg="1"/>
      <p:bldP spid="8" grpId="0"/>
      <p:bldP spid="9" grpId="0" bldLvl="0" animBg="1"/>
      <p:bldP spid="11" grpId="0"/>
      <p:bldP spid="12" grpId="0" bldLvl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27816" y="233285"/>
            <a:ext cx="4165226" cy="38996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</a:rPr>
              <a:t>B</a:t>
            </a:r>
            <a:r>
              <a:rPr lang="en-US" altLang="en-US" sz="2100" b="1" dirty="0" smtClean="0">
                <a:solidFill>
                  <a:srgbClr val="FF0000"/>
                </a:solidFill>
              </a:rPr>
              <a:t>. </a:t>
            </a:r>
            <a:r>
              <a:rPr lang="en-US" altLang="en-US" sz="2100" b="1" u="sng" dirty="0" smtClean="0">
                <a:solidFill>
                  <a:srgbClr val="FF0000"/>
                </a:solidFill>
              </a:rPr>
              <a:t>GERUNDS</a:t>
            </a:r>
            <a:r>
              <a:rPr lang="en-US" altLang="en-US" sz="2100" dirty="0" smtClean="0">
                <a:solidFill>
                  <a:srgbClr val="FF0000"/>
                </a:solidFill>
              </a:rPr>
              <a:t>:</a:t>
            </a:r>
            <a:endParaRPr lang="en-US" altLang="en-US" sz="2100" dirty="0">
              <a:solidFill>
                <a:srgbClr val="FF0000"/>
              </a:solidFill>
            </a:endParaRPr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121329" y="408156"/>
            <a:ext cx="6686550" cy="5143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700" b="1" dirty="0" smtClean="0">
                <a:solidFill>
                  <a:srgbClr val="FF0000"/>
                </a:solidFill>
              </a:rPr>
              <a:t>Some verbs followed by V-</a:t>
            </a:r>
            <a:r>
              <a:rPr lang="en-US" altLang="en-US" sz="2700" b="1" dirty="0" err="1" smtClean="0">
                <a:solidFill>
                  <a:srgbClr val="FF0000"/>
                </a:solidFill>
              </a:rPr>
              <a:t>ing</a:t>
            </a:r>
            <a:endParaRPr lang="en-US" altLang="en-US" sz="2700" b="1" dirty="0" err="1" smtClean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041362" y="922840"/>
          <a:ext cx="7002780" cy="39852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501390"/>
                <a:gridCol w="3501390"/>
              </a:tblGrid>
              <a:tr h="3985260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- admit: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thừa</a:t>
                      </a: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nhận</a:t>
                      </a:r>
                      <a:endParaRPr lang="en-US" sz="21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- avoid: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tránh</a:t>
                      </a:r>
                      <a:endParaRPr lang="en-US" sz="2100" dirty="0" err="1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- appreciate: cảm kích</a:t>
                      </a:r>
                      <a:endParaRPr lang="en-US" sz="21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- consider: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xem</a:t>
                      </a: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xét</a:t>
                      </a:r>
                      <a:endParaRPr lang="en-US" sz="21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- delay: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hoãn</a:t>
                      </a:r>
                      <a:endParaRPr lang="en-US" sz="21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- deny: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phủ</a:t>
                      </a: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nhận</a:t>
                      </a:r>
                      <a:endParaRPr lang="en-US" sz="21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- detest: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ghét</a:t>
                      </a:r>
                      <a:endParaRPr lang="en-US" sz="21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- encourage: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khích</a:t>
                      </a: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lệ</a:t>
                      </a:r>
                      <a:endParaRPr lang="en-US" sz="21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- fancy: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thích</a:t>
                      </a:r>
                      <a:endParaRPr lang="en-US" sz="21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- finish: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kết</a:t>
                      </a: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thúc</a:t>
                      </a:r>
                      <a:endParaRPr lang="en-US" sz="21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- hate: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ghét</a:t>
                      </a:r>
                      <a:endParaRPr lang="en-US" sz="2100" dirty="0" err="1">
                        <a:solidFill>
                          <a:srgbClr val="0000FF"/>
                        </a:solidFill>
                        <a:effectLst/>
                        <a:latin typeface="Times New Roman" panose="0202060305040502030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- imagine: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tưởng</a:t>
                      </a: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tượng</a:t>
                      </a:r>
                      <a:endParaRPr lang="en-US" sz="21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- involve: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liên</a:t>
                      </a: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quan</a:t>
                      </a:r>
                      <a:endParaRPr lang="en-US" sz="21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- mention: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đề</a:t>
                      </a: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cập</a:t>
                      </a: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đến</a:t>
                      </a:r>
                      <a:endParaRPr lang="en-US" sz="21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- mind: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ngại</a:t>
                      </a: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      </a:t>
                      </a:r>
                      <a:endParaRPr lang="en-US" sz="21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- miss: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bỏ</a:t>
                      </a: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lỡ</a:t>
                      </a:r>
                      <a:endParaRPr lang="en-US" sz="21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- postpone: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hoãn</a:t>
                      </a:r>
                      <a:endParaRPr lang="en-US" sz="21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- practice: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luyện</a:t>
                      </a: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tập</a:t>
                      </a:r>
                      <a:endParaRPr lang="en-US" sz="21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- quit: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từ</a:t>
                      </a: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bỏ</a:t>
                      </a:r>
                      <a:endParaRPr lang="en-US" sz="21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- risk: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có</a:t>
                      </a: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nguy</a:t>
                      </a: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cơ</a:t>
                      </a:r>
                      <a:endParaRPr lang="en-US" sz="21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- suggest: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đề</a:t>
                      </a:r>
                      <a:r>
                        <a:rPr lang="en-US" sz="21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FF"/>
                          </a:solidFill>
                          <a:effectLst/>
                        </a:rPr>
                        <a:t>nghị</a:t>
                      </a:r>
                      <a:endParaRPr lang="en-US" sz="2100" dirty="0" err="1">
                        <a:solidFill>
                          <a:srgbClr val="0000FF"/>
                        </a:solidFill>
                        <a:effectLst/>
                        <a:latin typeface="Times New Roman" panose="0202060305040502030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5425" y="472226"/>
          <a:ext cx="8693150" cy="31534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46575"/>
                <a:gridCol w="4346575"/>
              </a:tblGrid>
              <a:tr h="3153410">
                <a:tc>
                  <a:txBody>
                    <a:bodyPr/>
                    <a:lstStyle/>
                    <a:p>
                      <a:pPr algn="just"/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It is no use/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  <a:effectLst/>
                          <a:sym typeface="+mn-ea"/>
                        </a:rPr>
                        <a:t>It is no good: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hật vô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ích khi...</a:t>
                      </a:r>
                      <a:endParaRPr lang="en-US" sz="1800" kern="1200" dirty="0" smtClean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 waste/spend: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lãng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phí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bỏ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thời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gian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tiền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bạc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800" kern="1200" dirty="0" smtClean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 have difficulty/trouble: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gặp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khó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khăn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trở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ngại</a:t>
                      </a:r>
                      <a:endParaRPr lang="en-US" sz="1800" kern="1200" dirty="0" smtClean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 can’t help=can’t stop=can’t resist: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không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thể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không</a:t>
                      </a:r>
                      <a:endParaRPr lang="en-US" sz="1800" kern="1200" dirty="0" smtClean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 can’t stand=can’t bear: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không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chịu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đựng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nổi</a:t>
                      </a:r>
                      <a:endParaRPr lang="en-US" sz="1800" kern="1200" dirty="0" smtClean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 feel like: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muốn</a:t>
                      </a:r>
                      <a:endParaRPr lang="en-US" sz="1800" kern="1200" dirty="0" smtClean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 look forward to: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mong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đợi</a:t>
                      </a:r>
                      <a:endParaRPr lang="en-US" sz="1800" kern="1200" dirty="0" err="1" smtClean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What about/How about...?</a:t>
                      </a:r>
                      <a:endParaRPr lang="en-US" sz="1800" kern="1200" dirty="0" smtClean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 keep / keep on: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tiếp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tục</a:t>
                      </a:r>
                      <a:endParaRPr lang="en-US" sz="1800" kern="1200" dirty="0" smtClean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 </a:t>
                      </a:r>
                      <a:r>
                        <a:rPr lang="en-US" sz="1800" i="1" u="sng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busy: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bận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rộn</a:t>
                      </a:r>
                      <a:endParaRPr lang="en-US" sz="1800" kern="1200" dirty="0" err="1" smtClean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800" i="1" u="sng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worth: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  <a:effectLst/>
                          <a:sym typeface="+mn-ea"/>
                        </a:rPr>
                        <a:t>đáng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                  </a:t>
                      </a:r>
                      <a:endParaRPr lang="en-US" sz="1800" kern="1200" dirty="0" smtClean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 </a:t>
                      </a:r>
                      <a:r>
                        <a:rPr lang="en-US" sz="1800" i="1" u="sng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used to/</a:t>
                      </a:r>
                      <a:r>
                        <a:rPr lang="en-US" sz="1800" i="1" u="sng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accustomed to: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quen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với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800" kern="1200" dirty="0" err="1" smtClean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n-US" sz="1800" dirty="0" smtClean="0">
                          <a:solidFill>
                            <a:srgbClr val="0000FF"/>
                          </a:solidFill>
                          <a:effectLst/>
                          <a:sym typeface="+mn-ea"/>
                        </a:rPr>
                        <a:t>- get used to: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  <a:effectLst/>
                          <a:sym typeface="+mn-ea"/>
                        </a:rPr>
                        <a:t>trở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  <a:effectLst/>
                          <a:sym typeface="+mn-ea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  <a:effectLst/>
                          <a:sym typeface="+mn-ea"/>
                        </a:rPr>
                        <a:t>nên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  <a:effectLst/>
                          <a:sym typeface="+mn-ea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  <a:effectLst/>
                          <a:sym typeface="+mn-ea"/>
                        </a:rPr>
                        <a:t>quen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  <a:effectLst/>
                          <a:sym typeface="+mn-ea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  <a:effectLst/>
                          <a:sym typeface="+mn-ea"/>
                        </a:rPr>
                        <a:t>với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  <a:effectLst/>
                          <a:sym typeface="+mn-ea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  <a:effectLst/>
                          <a:sym typeface="+mn-ea"/>
                        </a:rPr>
                        <a:t>việc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  <a:effectLst/>
                          <a:sym typeface="+mn-ea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  <a:effectLst/>
                          <a:sym typeface="+mn-ea"/>
                        </a:rPr>
                        <a:t>gì</a:t>
                      </a:r>
                      <a:endParaRPr lang="en-US" sz="1800" kern="1200" dirty="0" smtClean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800" i="1" u="sng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committed to: cam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kết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hứa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làm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gì</a:t>
                      </a:r>
                      <a:endParaRPr lang="en-US" sz="1800" kern="1200" dirty="0" smtClean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800" i="1" u="sng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opposed to: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phản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đối</a:t>
                      </a:r>
                      <a:endParaRPr lang="en-US" sz="1800" kern="1200" dirty="0" smtClean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n-US" sz="1800" dirty="0" smtClean="0">
                          <a:solidFill>
                            <a:srgbClr val="0000FF"/>
                          </a:solidFill>
                          <a:effectLst/>
                          <a:sym typeface="+mn-ea"/>
                        </a:rPr>
                        <a:t>- </a:t>
                      </a:r>
                      <a:r>
                        <a:rPr lang="en-US" sz="1800" i="1" u="sng" dirty="0" smtClean="0">
                          <a:solidFill>
                            <a:srgbClr val="0000FF"/>
                          </a:solidFill>
                          <a:effectLst/>
                          <a:sym typeface="+mn-ea"/>
                        </a:rPr>
                        <a:t>be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  <a:effectLst/>
                          <a:sym typeface="+mn-ea"/>
                        </a:rPr>
                        <a:t> resigned to : cam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  <a:effectLst/>
                          <a:sym typeface="+mn-ea"/>
                        </a:rPr>
                        <a:t>chịu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  <a:p>
                      <a:pPr algn="just"/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in addition to: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ngoài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...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</a:t>
                      </a:r>
                      <a:endParaRPr lang="en-US" sz="1800" kern="1200" dirty="0" smtClean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object to: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phản</a:t>
                      </a:r>
                      <a:r>
                        <a:rPr lang="en-US" sz="18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đối</a:t>
                      </a:r>
                      <a:endParaRPr lang="en-US" sz="1800" kern="1200" dirty="0" smtClean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1251" y="3875219"/>
            <a:ext cx="809849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E.</a:t>
            </a:r>
            <a:r>
              <a:rPr lang="en-US" altLang="en-US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g.</a:t>
            </a:r>
            <a:r>
              <a:rPr lang="en-US" dirty="0"/>
              <a:t> They couldn’t help </a:t>
            </a:r>
            <a:r>
              <a:rPr lang="en-US" b="1" dirty="0"/>
              <a:t>laughing</a:t>
            </a:r>
            <a:r>
              <a:rPr lang="en-US" dirty="0"/>
              <a:t> when they heard the little boy singing a love song.</a:t>
            </a:r>
            <a:endParaRPr lang="en-US" dirty="0"/>
          </a:p>
          <a:p>
            <a:r>
              <a:rPr lang="en-US" dirty="0"/>
              <a:t>       The students </a:t>
            </a:r>
            <a:r>
              <a:rPr lang="en-US" dirty="0"/>
              <a:t>are used to </a:t>
            </a:r>
            <a:r>
              <a:rPr lang="en-US" b="1" dirty="0"/>
              <a:t>working</a:t>
            </a:r>
            <a:r>
              <a:rPr lang="en-US" dirty="0"/>
              <a:t> in the school library.</a:t>
            </a:r>
            <a:endParaRPr lang="en-US" dirty="0"/>
          </a:p>
          <a:p>
            <a:r>
              <a:rPr lang="en-US" dirty="0"/>
              <a:t>       Please wait a minute. My boss is busy </a:t>
            </a:r>
            <a:r>
              <a:rPr lang="en-US" b="1" dirty="0"/>
              <a:t>writing</a:t>
            </a:r>
            <a:r>
              <a:rPr lang="en-US" dirty="0"/>
              <a:t> something.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" y="955358"/>
            <a:ext cx="8731568" cy="4603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Sau các 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liên từ</a:t>
            </a:r>
            <a:r>
              <a:rPr lang="en-US" sz="2400" b="1" dirty="0">
                <a:solidFill>
                  <a:srgbClr val="FF0000"/>
                </a:solidFill>
              </a:rPr>
              <a:t>: after, before, when, while, since,… + V-</a:t>
            </a:r>
            <a:r>
              <a:rPr lang="en-US" sz="2400" b="1" dirty="0" err="1">
                <a:solidFill>
                  <a:srgbClr val="FF0000"/>
                </a:solidFill>
              </a:rPr>
              <a:t>ing</a:t>
            </a:r>
            <a:endParaRPr lang="en-US" sz="2400" b="1" dirty="0" err="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73306" y="1520921"/>
            <a:ext cx="650392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E.</a:t>
            </a:r>
            <a:r>
              <a:rPr lang="en-US" altLang="en-US" sz="24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g.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After </a:t>
            </a:r>
            <a:r>
              <a:rPr lang="en-US" sz="2400" b="1" dirty="0">
                <a:solidFill>
                  <a:srgbClr val="0000FF"/>
                </a:solidFill>
              </a:rPr>
              <a:t>finishing</a:t>
            </a:r>
            <a:r>
              <a:rPr lang="en-US" sz="2400" dirty="0">
                <a:solidFill>
                  <a:srgbClr val="0000FF"/>
                </a:solidFill>
              </a:rPr>
              <a:t> his homework, he went to bed.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" y="3064193"/>
            <a:ext cx="8731568" cy="4603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Sau các 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giới từ</a:t>
            </a:r>
            <a:r>
              <a:rPr lang="en-US" sz="2400" b="1" dirty="0">
                <a:solidFill>
                  <a:srgbClr val="FF0000"/>
                </a:solidFill>
              </a:rPr>
              <a:t>: on, in, at, of, about, for, to, up, out, …… + V-</a:t>
            </a:r>
            <a:r>
              <a:rPr lang="en-US" sz="2400" b="1" dirty="0" err="1">
                <a:solidFill>
                  <a:srgbClr val="FF0000"/>
                </a:solidFill>
              </a:rPr>
              <a:t>ing</a:t>
            </a:r>
            <a:endParaRPr lang="en-US" sz="2400" b="1" dirty="0" err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3306" y="3622025"/>
            <a:ext cx="650392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E.</a:t>
            </a:r>
            <a:r>
              <a:rPr lang="en-US" altLang="en-US" sz="24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g.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My sister is interested in </a:t>
            </a:r>
            <a:r>
              <a:rPr lang="en-US" sz="2400" b="1" dirty="0">
                <a:solidFill>
                  <a:srgbClr val="0000FF"/>
                </a:solidFill>
              </a:rPr>
              <a:t>listening</a:t>
            </a:r>
            <a:r>
              <a:rPr lang="en-US" sz="2400" dirty="0">
                <a:solidFill>
                  <a:srgbClr val="0000FF"/>
                </a:solidFill>
              </a:rPr>
              <a:t> to music.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  <p:bldP spid="6" grpId="0" bldLvl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334621" y="1124825"/>
            <a:ext cx="4165226" cy="38996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100" b="1" u="sng" dirty="0">
                <a:solidFill>
                  <a:srgbClr val="FF0000"/>
                </a:solidFill>
              </a:rPr>
              <a:t>*Không thay đổi nghĩa:</a:t>
            </a:r>
            <a:endParaRPr lang="en-US" altLang="en-US" sz="2100" b="1" u="sng" dirty="0">
              <a:solidFill>
                <a:srgbClr val="FF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54330" y="167045"/>
            <a:ext cx="4165226" cy="38996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100" b="1" u="sng" dirty="0" smtClean="0">
                <a:solidFill>
                  <a:srgbClr val="0000FF"/>
                </a:solidFill>
              </a:rPr>
              <a:t>C. GERUNDS AND TO-INFINITIVE</a:t>
            </a:r>
            <a:r>
              <a:rPr lang="en-US" altLang="en-US" sz="2100" dirty="0" smtClean="0">
                <a:solidFill>
                  <a:srgbClr val="0000FF"/>
                </a:solidFill>
              </a:rPr>
              <a:t>:</a:t>
            </a:r>
            <a:endParaRPr lang="en-US" altLang="en-US" sz="2100" dirty="0">
              <a:solidFill>
                <a:srgbClr val="0000FF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961549" y="1992630"/>
          <a:ext cx="3408680" cy="98679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408680"/>
              </a:tblGrid>
              <a:tr h="9867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begin, start, continue, </a:t>
                      </a:r>
                      <a:endParaRPr lang="en-US" sz="2400" dirty="0" smtClean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FF"/>
                          </a:solidFill>
                          <a:effectLst/>
                        </a:rPr>
                        <a:t>like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, love, hate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437529" y="2178425"/>
            <a:ext cx="3217209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0000FF"/>
                </a:solidFill>
                <a:effectLst/>
              </a:rPr>
              <a:t>+ To-</a:t>
            </a:r>
            <a:r>
              <a:rPr lang="en-US" sz="3000" dirty="0" err="1" smtClean="0">
                <a:solidFill>
                  <a:srgbClr val="0000FF"/>
                </a:solidFill>
                <a:effectLst/>
              </a:rPr>
              <a:t>inf</a:t>
            </a:r>
            <a:r>
              <a:rPr lang="en-US" sz="3000" dirty="0" smtClean="0">
                <a:solidFill>
                  <a:srgbClr val="0000FF"/>
                </a:solidFill>
                <a:effectLst/>
              </a:rPr>
              <a:t> / V-</a:t>
            </a:r>
            <a:r>
              <a:rPr lang="en-US" sz="3000" dirty="0" err="1" smtClean="0">
                <a:solidFill>
                  <a:srgbClr val="0000FF"/>
                </a:solidFill>
                <a:effectLst/>
              </a:rPr>
              <a:t>ing</a:t>
            </a:r>
            <a:endParaRPr lang="en-US" sz="3000" dirty="0" smtClean="0">
              <a:solidFill>
                <a:srgbClr val="0000FF"/>
              </a:solidFill>
              <a:effectLst/>
              <a:latin typeface="Times New Roman" panose="02020603050405020304" charset="0"/>
              <a:ea typeface="Calibri" panose="020F0502020204030204" pitchFamily="34" charset="0"/>
            </a:endParaRPr>
          </a:p>
          <a:p>
            <a:endParaRPr lang="en-US" sz="15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65778" y="3457807"/>
            <a:ext cx="661595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E.</a:t>
            </a:r>
            <a:r>
              <a:rPr lang="en-US" altLang="en-US" sz="24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g.</a:t>
            </a:r>
            <a:r>
              <a:rPr lang="en-US" sz="2400" dirty="0"/>
              <a:t> It started </a:t>
            </a:r>
            <a:r>
              <a:rPr lang="en-US" sz="2400" i="1" dirty="0"/>
              <a:t>to rain / raining.</a:t>
            </a:r>
            <a:endParaRPr lang="en-US" sz="2400" dirty="0"/>
          </a:p>
          <a:p>
            <a:r>
              <a:rPr lang="en-US" sz="2400" i="1" dirty="0"/>
              <a:t>But </a:t>
            </a:r>
            <a:r>
              <a:rPr lang="en-US" sz="2400" dirty="0"/>
              <a:t>: It was beginning </a:t>
            </a:r>
            <a:r>
              <a:rPr lang="en-US" sz="2400" u="sng" dirty="0" smtClean="0"/>
              <a:t>to </a:t>
            </a:r>
            <a:r>
              <a:rPr lang="en-US" sz="2400" u="sng" dirty="0"/>
              <a:t>rain</a:t>
            </a:r>
            <a:r>
              <a:rPr lang="en-US" sz="2400" dirty="0"/>
              <a:t>.</a:t>
            </a:r>
            <a:endParaRPr lang="en-US" sz="24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3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95678" y="3087463"/>
            <a:ext cx="8468531" cy="17303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+ </a:t>
            </a:r>
            <a:r>
              <a:rPr kumimoji="0" lang="en-US" alt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Nhớ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 / </a:t>
            </a:r>
            <a:r>
              <a:rPr kumimoji="0" lang="en-US" alt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quên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 / </a:t>
            </a:r>
            <a:r>
              <a:rPr kumimoji="0" lang="en-US" alt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nuối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tiếc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việc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đã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xảy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ra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rồi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 (</a:t>
            </a:r>
            <a:r>
              <a:rPr kumimoji="0" lang="en-US" alt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trong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quá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khứ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) :</a:t>
            </a:r>
            <a:endParaRPr kumimoji="0" lang="en-US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charset="0"/>
              <a:cs typeface="Arial" panose="020B0604020202020204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charset="0"/>
              <a:cs typeface="Arial" panose="020B0604020202020204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charset="0"/>
              <a:cs typeface="Arial" panose="020B0604020202020204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E.</a:t>
            </a:r>
            <a:r>
              <a:rPr lang="en-US" altLang="en-US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g.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 I remember </a:t>
            </a:r>
            <a:r>
              <a:rPr kumimoji="0" lang="en-US" altLang="en-US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sending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 the letter. 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charset="0"/>
              <a:cs typeface="Arial" panose="020B0604020202020204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I remember </a:t>
            </a:r>
            <a:r>
              <a:rPr lang="en-US" altLang="en-US" i="1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meeting</a:t>
            </a:r>
            <a:r>
              <a:rPr lang="en-US" altLang="en-US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 you somewhere but I can’t say your name.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08480" y="306572"/>
            <a:ext cx="4165226" cy="38996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100" b="1" u="sng" dirty="0" smtClean="0">
                <a:solidFill>
                  <a:srgbClr val="FF0000"/>
                </a:solidFill>
              </a:rPr>
              <a:t>*Thay đổi nghĩa:</a:t>
            </a:r>
            <a:endParaRPr lang="en-US" altLang="en-US" sz="2100" u="sng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0150" y="696754"/>
            <a:ext cx="3265646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100" b="1" dirty="0">
                <a:solidFill>
                  <a:srgbClr val="0000FF"/>
                </a:solidFill>
              </a:rPr>
              <a:t>REMEMBER / FORGET</a:t>
            </a:r>
            <a:endParaRPr lang="en-US" sz="2100" dirty="0">
              <a:solidFill>
                <a:srgbClr val="0000FF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299210" y="3560445"/>
          <a:ext cx="3987800" cy="4387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987800"/>
              </a:tblGrid>
              <a:tr h="4387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66"/>
                          </a:solidFill>
                          <a:effectLst/>
                        </a:rPr>
                        <a:t>remember / forget + V-ing</a:t>
                      </a:r>
                      <a:endParaRPr lang="en-US" sz="2400" dirty="0">
                        <a:solidFill>
                          <a:srgbClr val="FF0066"/>
                        </a:solidFill>
                        <a:effectLst/>
                        <a:latin typeface="Times New Roman" panose="0202060305040502030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95986" y="1451921"/>
            <a:ext cx="8468531" cy="8991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+ </a:t>
            </a:r>
            <a:r>
              <a:rPr kumimoji="0" lang="en-US" alt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Nhớ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 / </a:t>
            </a:r>
            <a:r>
              <a:rPr kumimoji="0" lang="en-US" alt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quên việc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 cần làm, việc chưa xảy ra: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E.</a:t>
            </a:r>
            <a:r>
              <a:rPr lang="en-US" altLang="en-US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g.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 I remember to send the letter. 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charset="0"/>
              <a:cs typeface="Arial" panose="020B0604020202020204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Don’t forget </a:t>
            </a:r>
            <a:r>
              <a:rPr lang="en-US" altLang="en-US" i="1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to turn</a:t>
            </a:r>
            <a:r>
              <a:rPr lang="en-US" altLang="en-US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 off the light when you go to bed.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430679" y="1217295"/>
          <a:ext cx="3479800" cy="5105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479800"/>
              </a:tblGrid>
              <a:tr h="5105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66"/>
                          </a:solidFill>
                          <a:effectLst/>
                        </a:rPr>
                        <a:t>remember / forget + to-inf</a:t>
                      </a:r>
                      <a:endParaRPr lang="en-US" sz="2400" dirty="0">
                        <a:solidFill>
                          <a:srgbClr val="FF0066"/>
                        </a:solidFill>
                        <a:effectLst/>
                        <a:latin typeface="Times New Roman" panose="0202060305040502030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4" grpId="0" build="p"/>
      <p:bldP spid="10" grpId="0" bldLvl="0" animBg="1"/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xm666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 txBox="1">
            <a:spLocks noChangeArrowheads="1"/>
          </p:cNvSpPr>
          <p:nvPr/>
        </p:nvSpPr>
        <p:spPr bwMode="auto">
          <a:xfrm>
            <a:off x="3286760" y="705485"/>
            <a:ext cx="2621280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tabLst>
                <a:tab pos="2149475" algn="l"/>
              </a:tabLst>
            </a:pPr>
            <a:r>
              <a:rPr lang="en-US" altLang="zh-CN" sz="3600" spc="3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/>
                <a:ea typeface="Microsoft YaHei Light" panose="020B0502040204020203" charset="-122"/>
                <a:sym typeface="Calibri" panose="020F0502020204030204" pitchFamily="34" charset="0"/>
              </a:rPr>
              <a:t>CONTENTS</a:t>
            </a:r>
            <a:endParaRPr lang="en-US" altLang="zh-CN" sz="3600" spc="30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/>
              <a:ea typeface="Microsoft YaHei Light" panose="020B0502040204020203" charset="-122"/>
              <a:sym typeface="Calibri" panose="020F050202020403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4472658" y="1450448"/>
            <a:ext cx="249142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ffectLst/>
        </p:spPr>
      </p:cxnSp>
      <p:sp>
        <p:nvSpPr>
          <p:cNvPr id="18" name="椭圆 17"/>
          <p:cNvSpPr/>
          <p:nvPr/>
        </p:nvSpPr>
        <p:spPr>
          <a:xfrm>
            <a:off x="618704" y="2272350"/>
            <a:ext cx="520952" cy="520952"/>
          </a:xfrm>
          <a:prstGeom prst="ellipse">
            <a:avLst/>
          </a:prstGeom>
          <a:solidFill>
            <a:srgbClr val="919D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1</a:t>
            </a:r>
            <a:endParaRPr lang="en-US" altLang="zh-CN" sz="2000"/>
          </a:p>
        </p:txBody>
      </p:sp>
      <p:sp>
        <p:nvSpPr>
          <p:cNvPr id="37" name="文本框 36"/>
          <p:cNvSpPr txBox="1">
            <a:spLocks noChangeArrowheads="1"/>
          </p:cNvSpPr>
          <p:nvPr/>
        </p:nvSpPr>
        <p:spPr bwMode="auto">
          <a:xfrm>
            <a:off x="1139022" y="2272691"/>
            <a:ext cx="170878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80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Pronunciation</a:t>
            </a:r>
            <a:endParaRPr lang="en-US" altLang="zh-CN" sz="180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139021" y="2573808"/>
            <a:ext cx="3326017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en-US" altLang="zh-CN" sz="2800" ker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/l/ - /r/ - /h/</a:t>
            </a:r>
            <a:endParaRPr lang="en-US" altLang="zh-CN" sz="2800" ker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4489123" y="2242846"/>
            <a:ext cx="520952" cy="520952"/>
          </a:xfrm>
          <a:prstGeom prst="ellipse">
            <a:avLst/>
          </a:prstGeom>
          <a:solidFill>
            <a:srgbClr val="EDA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2</a:t>
            </a:r>
            <a:endParaRPr lang="en-US" altLang="zh-CN" sz="2000"/>
          </a:p>
        </p:txBody>
      </p:sp>
      <p:sp>
        <p:nvSpPr>
          <p:cNvPr id="40" name="文本框 39"/>
          <p:cNvSpPr txBox="1">
            <a:spLocks noChangeArrowheads="1"/>
          </p:cNvSpPr>
          <p:nvPr/>
        </p:nvSpPr>
        <p:spPr bwMode="auto">
          <a:xfrm>
            <a:off x="5010076" y="2272397"/>
            <a:ext cx="120777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80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Grammar</a:t>
            </a:r>
            <a:endParaRPr lang="en-US" altLang="zh-CN" sz="180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010150" y="2573655"/>
            <a:ext cx="395541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en-US" altLang="zh-CN" sz="2400" ker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- Infinitive and gerund</a:t>
            </a:r>
            <a:endParaRPr lang="en-US" altLang="zh-CN" sz="2400" ker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defTabSz="914400">
              <a:lnSpc>
                <a:spcPct val="150000"/>
              </a:lnSpc>
              <a:defRPr/>
            </a:pPr>
            <a:r>
              <a:rPr lang="en-US" altLang="zh-CN" sz="2400" ker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- Passive infinitive and gerund</a:t>
            </a:r>
            <a:endParaRPr lang="en-US" altLang="zh-CN" sz="2400" ker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97131" y="3794219"/>
            <a:ext cx="8468531" cy="3454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E.</a:t>
            </a:r>
            <a:r>
              <a:rPr lang="en-US" altLang="en-US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g.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 </a:t>
            </a:r>
            <a:r>
              <a:rPr kumimoji="0" lang="en-US" altLang="en-US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I regret leaving school at 14.</a:t>
            </a:r>
            <a:endParaRPr kumimoji="0" lang="en-US" altLang="en-US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0150" y="719614"/>
            <a:ext cx="3265646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100" b="1" dirty="0">
                <a:solidFill>
                  <a:srgbClr val="0000FF"/>
                </a:solidFill>
              </a:rPr>
              <a:t>REGRET</a:t>
            </a:r>
            <a:endParaRPr lang="en-US" sz="2100" dirty="0">
              <a:solidFill>
                <a:srgbClr val="0000FF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282065" y="2925128"/>
          <a:ext cx="6767830" cy="4762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67830"/>
              </a:tblGrid>
              <a:tr h="4762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sz="2400" dirty="0">
                          <a:solidFill>
                            <a:srgbClr val="FF0066"/>
                          </a:solidFill>
                          <a:effectLst/>
                        </a:rPr>
                        <a:t>regret + V-ing: </a:t>
                      </a:r>
                      <a:r>
                        <a:rPr lang="en-US" sz="2400" dirty="0">
                          <a:solidFill>
                            <a:srgbClr val="FF0066"/>
                          </a:solidFill>
                          <a:effectLst/>
                          <a:sym typeface="+mn-ea"/>
                        </a:rPr>
                        <a:t>Tiếc nuối việc đã xảy ra trong quá khứ</a:t>
                      </a:r>
                      <a:endParaRPr lang="en-US" sz="2400" dirty="0">
                        <a:solidFill>
                          <a:srgbClr val="FF0066"/>
                        </a:solidFill>
                        <a:effectLst/>
                      </a:endParaRPr>
                    </a:p>
                  </a:txBody>
                  <a:tcPr marL="51435" marR="51435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97440" y="2211699"/>
            <a:ext cx="8468531" cy="3454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E.</a:t>
            </a:r>
            <a:r>
              <a:rPr lang="en-US" altLang="en-US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g.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 I regret to tell you that we are unable to help you.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82065" y="1233011"/>
          <a:ext cx="6234430" cy="5429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234430"/>
              </a:tblGrid>
              <a:tr h="542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sz="2700" dirty="0">
                          <a:solidFill>
                            <a:srgbClr val="FF0066"/>
                          </a:solidFill>
                          <a:effectLst/>
                        </a:rPr>
                        <a:t>regret + to-inf: </a:t>
                      </a:r>
                      <a:r>
                        <a:rPr lang="en-US" sz="2700" dirty="0">
                          <a:solidFill>
                            <a:srgbClr val="FF0066"/>
                          </a:solidFill>
                          <a:effectLst/>
                          <a:sym typeface="+mn-ea"/>
                        </a:rPr>
                        <a:t>Tiếc phải báo tin xấu</a:t>
                      </a:r>
                      <a:endParaRPr lang="en-US" sz="2700" dirty="0">
                        <a:solidFill>
                          <a:srgbClr val="FF0066"/>
                        </a:solidFill>
                        <a:effectLst/>
                        <a:sym typeface="+mn-ea"/>
                      </a:endParaRPr>
                    </a:p>
                  </a:txBody>
                  <a:tcPr marL="51435" marR="51435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43085" y="1899029"/>
            <a:ext cx="8521065" cy="23304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21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E.</a:t>
            </a:r>
            <a:r>
              <a:rPr lang="en-US" altLang="en-US" sz="21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g.</a:t>
            </a: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 He stopped </a:t>
            </a:r>
            <a:r>
              <a:rPr kumimoji="0" lang="en-US" altLang="en-US" sz="2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smoking</a:t>
            </a: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 because it is harmful to his health.</a:t>
            </a:r>
            <a:endParaRPr kumimoji="0" lang="en-US" altLang="en-US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charset="0"/>
              <a:cs typeface="Arial" panose="020B0604020202020204" pitchFamily="34" charset="0"/>
            </a:endParaRPr>
          </a:p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en-US" altLang="en-US" sz="2100" dirty="0">
              <a:ea typeface="Times New Roman" panose="02020603050405020304" charset="0"/>
              <a:cs typeface="Arial" panose="020B0604020202020204" pitchFamily="34" charset="0"/>
            </a:endParaRPr>
          </a:p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kumimoji="0" lang="en-US" altLang="en-US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charset="0"/>
              <a:cs typeface="Arial" panose="020B0604020202020204" pitchFamily="34" charset="0"/>
            </a:endParaRPr>
          </a:p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kumimoji="0" lang="en-US" altLang="en-US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charset="0"/>
              <a:cs typeface="Arial" panose="020B0604020202020204" pitchFamily="34" charset="0"/>
            </a:endParaRPr>
          </a:p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en-US" altLang="en-US" sz="2100" dirty="0">
              <a:ea typeface="Times New Roman" panose="02020603050405020304" charset="0"/>
              <a:cs typeface="Arial" panose="020B0604020202020204" pitchFamily="34" charset="0"/>
            </a:endParaRPr>
          </a:p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kumimoji="0" lang="en-US" altLang="en-US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charset="0"/>
              <a:cs typeface="Arial" panose="020B0604020202020204" pitchFamily="34" charset="0"/>
            </a:endParaRPr>
          </a:p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21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E.</a:t>
            </a:r>
            <a:r>
              <a:rPr lang="en-US" altLang="en-US" sz="21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g.</a:t>
            </a: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 On the way home, I stopped at the post office </a:t>
            </a:r>
            <a:r>
              <a:rPr kumimoji="0" lang="en-US" altLang="en-US" sz="2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to buy</a:t>
            </a: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 a newspaper.</a:t>
            </a:r>
            <a:endParaRPr kumimoji="0" lang="en-US" altLang="en-US" sz="3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0149" y="536517"/>
            <a:ext cx="41248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en-US" sz="3000" b="1" dirty="0" smtClean="0">
                <a:solidFill>
                  <a:srgbClr val="0000FF"/>
                </a:solidFill>
              </a:rPr>
              <a:t>STOP</a:t>
            </a:r>
            <a:endParaRPr lang="en-US" sz="3000" dirty="0">
              <a:solidFill>
                <a:srgbClr val="0000FF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79243" y="1264752"/>
          <a:ext cx="6232525" cy="63309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232525"/>
              </a:tblGrid>
              <a:tr h="6330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solidFill>
                            <a:srgbClr val="FF0066"/>
                          </a:solidFill>
                          <a:effectLst/>
                        </a:rPr>
                        <a:t>stop + V-</a:t>
                      </a:r>
                      <a:r>
                        <a:rPr lang="en-US" sz="3000" dirty="0" err="1">
                          <a:solidFill>
                            <a:srgbClr val="FF0066"/>
                          </a:solidFill>
                          <a:effectLst/>
                        </a:rPr>
                        <a:t>ing</a:t>
                      </a:r>
                      <a:r>
                        <a:rPr lang="en-US" sz="3000" dirty="0">
                          <a:solidFill>
                            <a:srgbClr val="FF0066"/>
                          </a:solidFill>
                          <a:effectLst/>
                        </a:rPr>
                        <a:t> : </a:t>
                      </a:r>
                      <a:r>
                        <a:rPr lang="en-US" sz="3000" dirty="0" err="1">
                          <a:solidFill>
                            <a:srgbClr val="FF0066"/>
                          </a:solidFill>
                          <a:effectLst/>
                        </a:rPr>
                        <a:t>Dừng</a:t>
                      </a:r>
                      <a:r>
                        <a:rPr lang="en-US" sz="3000" dirty="0">
                          <a:solidFill>
                            <a:srgbClr val="FF0066"/>
                          </a:solidFill>
                          <a:effectLst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F0066"/>
                          </a:solidFill>
                          <a:effectLst/>
                        </a:rPr>
                        <a:t>hẳn</a:t>
                      </a:r>
                      <a:r>
                        <a:rPr lang="en-US" sz="3000" dirty="0">
                          <a:solidFill>
                            <a:srgbClr val="FF0066"/>
                          </a:solidFill>
                          <a:effectLst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F0066"/>
                          </a:solidFill>
                          <a:effectLst/>
                        </a:rPr>
                        <a:t>việc</a:t>
                      </a:r>
                      <a:r>
                        <a:rPr lang="en-US" sz="3000" dirty="0">
                          <a:solidFill>
                            <a:srgbClr val="FF0066"/>
                          </a:solidFill>
                          <a:effectLst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F0066"/>
                          </a:solidFill>
                          <a:effectLst/>
                        </a:rPr>
                        <a:t>gì</a:t>
                      </a:r>
                      <a:endParaRPr lang="en-US" sz="3000" dirty="0">
                        <a:solidFill>
                          <a:srgbClr val="FF0066"/>
                        </a:solidFill>
                        <a:effectLst/>
                        <a:latin typeface="Times New Roman" panose="0202060305040502030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979320" y="3070587"/>
          <a:ext cx="5728335" cy="5486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728335"/>
              </a:tblGrid>
              <a:tr h="5486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solidFill>
                            <a:srgbClr val="FF0066"/>
                          </a:solidFill>
                          <a:effectLst/>
                        </a:rPr>
                        <a:t>stop + to-</a:t>
                      </a:r>
                      <a:r>
                        <a:rPr lang="en-US" sz="3000" dirty="0" err="1">
                          <a:solidFill>
                            <a:srgbClr val="FF0066"/>
                          </a:solidFill>
                          <a:effectLst/>
                        </a:rPr>
                        <a:t>inf</a:t>
                      </a:r>
                      <a:r>
                        <a:rPr lang="en-US" sz="3000" dirty="0">
                          <a:solidFill>
                            <a:srgbClr val="FF0066"/>
                          </a:solidFill>
                          <a:effectLst/>
                        </a:rPr>
                        <a:t> : </a:t>
                      </a:r>
                      <a:r>
                        <a:rPr lang="en-US" sz="3000" dirty="0" err="1">
                          <a:solidFill>
                            <a:srgbClr val="FF0066"/>
                          </a:solidFill>
                          <a:effectLst/>
                        </a:rPr>
                        <a:t>Dừng</a:t>
                      </a:r>
                      <a:r>
                        <a:rPr lang="en-US" sz="3000" dirty="0">
                          <a:solidFill>
                            <a:srgbClr val="FF0066"/>
                          </a:solidFill>
                          <a:effectLst/>
                        </a:rPr>
                        <a:t> ….. </a:t>
                      </a:r>
                      <a:r>
                        <a:rPr lang="en-US" sz="3000" dirty="0" err="1">
                          <a:solidFill>
                            <a:srgbClr val="FF0066"/>
                          </a:solidFill>
                          <a:effectLst/>
                        </a:rPr>
                        <a:t>để</a:t>
                      </a:r>
                      <a:r>
                        <a:rPr lang="en-US" sz="3000" dirty="0">
                          <a:solidFill>
                            <a:srgbClr val="FF0066"/>
                          </a:solidFill>
                          <a:effectLst/>
                        </a:rPr>
                        <a:t> …</a:t>
                      </a:r>
                      <a:endParaRPr lang="en-US" sz="3000" dirty="0">
                        <a:solidFill>
                          <a:srgbClr val="FF0066"/>
                        </a:solidFill>
                        <a:effectLst/>
                        <a:latin typeface="Times New Roman" panose="0202060305040502030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163819" y="2224149"/>
            <a:ext cx="5836285" cy="3911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indent="0" algn="l"/>
            <a:r>
              <a:rPr lang="en-US" altLang="en-US" sz="21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E.</a:t>
            </a:r>
            <a:r>
              <a:rPr lang="en-US" altLang="en-US" sz="21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g.</a:t>
            </a: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 </a:t>
            </a:r>
            <a:r>
              <a:rPr lang="en-US" sz="2100" dirty="0"/>
              <a:t>The room is hot. I </a:t>
            </a:r>
            <a:r>
              <a:rPr lang="en-US" sz="2100" b="1" i="1" dirty="0"/>
              <a:t>try opening</a:t>
            </a:r>
            <a:r>
              <a:rPr lang="en-US" sz="2100" dirty="0"/>
              <a:t> the window. </a:t>
            </a:r>
            <a:endParaRPr lang="en-US" altLang="en-US" sz="2100" dirty="0">
              <a:ea typeface="Times New Roman" panose="0202060305040502030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0661" y="660157"/>
            <a:ext cx="41248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en-US" sz="3000" b="1" dirty="0" smtClean="0">
                <a:solidFill>
                  <a:srgbClr val="0000FF"/>
                </a:solidFill>
              </a:rPr>
              <a:t> TRY</a:t>
            </a:r>
            <a:endParaRPr lang="en-US" sz="3000" dirty="0">
              <a:solidFill>
                <a:srgbClr val="0000FF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164029" y="2799593"/>
          <a:ext cx="6232525" cy="6578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232525"/>
              </a:tblGrid>
              <a:tr h="6578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kern="1200" dirty="0" smtClean="0">
                          <a:solidFill>
                            <a:srgbClr val="FF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try + to-</a:t>
                      </a:r>
                      <a:r>
                        <a:rPr lang="en-US" sz="3600" b="1" kern="1200" dirty="0" err="1" smtClean="0">
                          <a:solidFill>
                            <a:srgbClr val="FF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</a:t>
                      </a:r>
                      <a:r>
                        <a:rPr lang="en-US" sz="3600" b="1" kern="1200" dirty="0" smtClean="0">
                          <a:solidFill>
                            <a:srgbClr val="FF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: </a:t>
                      </a:r>
                      <a:r>
                        <a:rPr lang="en-US" sz="3600" b="1" kern="1200" dirty="0" err="1" smtClean="0">
                          <a:solidFill>
                            <a:srgbClr val="FF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cố</a:t>
                      </a:r>
                      <a:r>
                        <a:rPr lang="en-US" sz="3600" b="1" kern="1200" dirty="0" smtClean="0">
                          <a:solidFill>
                            <a:srgbClr val="FF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600" b="1" kern="1200" dirty="0" err="1" smtClean="0">
                          <a:solidFill>
                            <a:srgbClr val="FF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gắng</a:t>
                      </a:r>
                      <a:endParaRPr lang="en-US" sz="6600" dirty="0">
                        <a:solidFill>
                          <a:srgbClr val="FF0066"/>
                        </a:solidFill>
                        <a:effectLst/>
                        <a:latin typeface="Times New Roman" panose="0202060305040502030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231256" y="1382645"/>
          <a:ext cx="5728335" cy="5486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728335"/>
              </a:tblGrid>
              <a:tr h="5486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 dirty="0"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charset="0"/>
                        </a:rPr>
                        <a:t>try + V-</a:t>
                      </a:r>
                      <a:r>
                        <a:rPr lang="en-US" sz="3000" b="1" dirty="0" err="1"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charset="0"/>
                        </a:rPr>
                        <a:t>ing</a:t>
                      </a:r>
                      <a:r>
                        <a:rPr lang="en-US" sz="3000" b="1" dirty="0"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charset="0"/>
                        </a:rPr>
                        <a:t> : </a:t>
                      </a:r>
                      <a:r>
                        <a:rPr lang="en-US" sz="3000" b="1" dirty="0" err="1"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charset="0"/>
                        </a:rPr>
                        <a:t>thử</a:t>
                      </a:r>
                      <a:endParaRPr lang="en-US" sz="3000" dirty="0">
                        <a:solidFill>
                          <a:srgbClr val="FF0066"/>
                        </a:solidFill>
                        <a:effectLst/>
                        <a:latin typeface="Times New Roman" panose="0202060305040502030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163808" y="3689929"/>
            <a:ext cx="3823335" cy="3911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indent="0" algn="l"/>
            <a:r>
              <a:rPr lang="en-US" altLang="en-US" sz="21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E.</a:t>
            </a:r>
            <a:r>
              <a:rPr lang="en-US" altLang="en-US" sz="21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g.</a:t>
            </a: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 </a:t>
            </a:r>
            <a:r>
              <a:rPr lang="en-US" sz="2100" dirty="0"/>
              <a:t>I'm trying</a:t>
            </a:r>
            <a:r>
              <a:rPr lang="en-US" sz="2100" b="1" dirty="0"/>
              <a:t> </a:t>
            </a:r>
            <a:r>
              <a:rPr lang="en-US" sz="2100" b="1" i="1" u="sng" dirty="0"/>
              <a:t>to learn</a:t>
            </a:r>
            <a:r>
              <a:rPr lang="en-US" sz="2100" dirty="0"/>
              <a:t> English.</a:t>
            </a:r>
            <a:endParaRPr kumimoji="0" lang="en-US" altLang="en-US" sz="3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83959" y="1917329"/>
            <a:ext cx="8141335" cy="3911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indent="0" algn="l"/>
            <a:r>
              <a:rPr lang="en-US" altLang="en-US" sz="21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E.</a:t>
            </a:r>
            <a:r>
              <a:rPr lang="en-US" altLang="en-US" sz="21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g.</a:t>
            </a:r>
            <a:r>
              <a:rPr lang="en-US" altLang="en-US" sz="2100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100" dirty="0"/>
              <a:t>The windows need </a:t>
            </a:r>
            <a:r>
              <a:rPr lang="en-US" sz="2100" dirty="0" err="1"/>
              <a:t>painting</a:t>
            </a:r>
            <a:r>
              <a:rPr lang="en-US" sz="2100" dirty="0"/>
              <a:t> = The windows need to be painted.</a:t>
            </a:r>
            <a:endParaRPr lang="en-US" altLang="en-US" sz="2100" dirty="0">
              <a:ea typeface="Times New Roman" panose="0202060305040502030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0661" y="660157"/>
            <a:ext cx="41248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en-US" sz="3000" b="1" dirty="0" smtClean="0">
                <a:solidFill>
                  <a:srgbClr val="0000FF"/>
                </a:solidFill>
              </a:rPr>
              <a:t> NEED</a:t>
            </a:r>
            <a:endParaRPr lang="en-US" sz="3000" dirty="0">
              <a:solidFill>
                <a:srgbClr val="0000FF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070011" y="2985246"/>
          <a:ext cx="6232525" cy="63309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232525"/>
              </a:tblGrid>
              <a:tr h="6330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 kern="1200" dirty="0" smtClean="0">
                          <a:solidFill>
                            <a:srgbClr val="FF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need + to-</a:t>
                      </a:r>
                      <a:r>
                        <a:rPr lang="en-US" sz="3000" b="1" kern="1200" dirty="0" err="1" smtClean="0">
                          <a:solidFill>
                            <a:srgbClr val="FF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</a:t>
                      </a:r>
                      <a:r>
                        <a:rPr lang="en-US" sz="3000" b="1" kern="1200" dirty="0" smtClean="0">
                          <a:solidFill>
                            <a:srgbClr val="FF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3000" b="1" kern="1200" dirty="0" err="1" smtClean="0">
                          <a:solidFill>
                            <a:srgbClr val="FF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cần</a:t>
                      </a:r>
                      <a:r>
                        <a:rPr lang="en-US" sz="3000" b="1" kern="1200" dirty="0" smtClean="0">
                          <a:solidFill>
                            <a:srgbClr val="FF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3000" b="1" kern="1200" dirty="0" err="1" smtClean="0">
                          <a:solidFill>
                            <a:srgbClr val="FF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chủ</a:t>
                      </a:r>
                      <a:r>
                        <a:rPr lang="en-US" sz="3000" b="1" kern="1200" dirty="0" smtClean="0">
                          <a:solidFill>
                            <a:srgbClr val="FF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b="1" kern="1200" dirty="0" err="1" smtClean="0">
                          <a:solidFill>
                            <a:srgbClr val="FF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động</a:t>
                      </a:r>
                      <a:r>
                        <a:rPr lang="en-US" sz="3000" b="1" kern="1200" dirty="0" smtClean="0">
                          <a:solidFill>
                            <a:srgbClr val="FF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7925" dirty="0">
                        <a:solidFill>
                          <a:srgbClr val="FF0066"/>
                        </a:solidFill>
                        <a:effectLst/>
                        <a:latin typeface="Times New Roman" panose="0202060305040502030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08480" y="1382645"/>
          <a:ext cx="7943850" cy="4387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943850"/>
              </a:tblGrid>
              <a:tr h="4387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charset="0"/>
                        </a:rPr>
                        <a:t>need + V-</a:t>
                      </a:r>
                      <a:r>
                        <a:rPr lang="en-US" sz="2400" b="1" dirty="0" err="1"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charset="0"/>
                        </a:rPr>
                        <a:t>ing</a:t>
                      </a:r>
                      <a:r>
                        <a:rPr lang="en-US" sz="2400" b="1" dirty="0"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charset="0"/>
                        </a:rPr>
                        <a:t> = need + to be + V3 : </a:t>
                      </a:r>
                      <a:r>
                        <a:rPr lang="en-US" sz="2400" b="1" dirty="0" err="1"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charset="0"/>
                        </a:rPr>
                        <a:t>cần</a:t>
                      </a:r>
                      <a:r>
                        <a:rPr lang="en-US" sz="2400" b="1" dirty="0"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charset="0"/>
                        </a:rPr>
                        <a:t>được</a:t>
                      </a:r>
                      <a:r>
                        <a:rPr lang="en-US" sz="2400" b="1" dirty="0"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charset="0"/>
                        </a:rPr>
                        <a:t> (</a:t>
                      </a:r>
                      <a:r>
                        <a:rPr lang="en-US" sz="2400" b="1" dirty="0" err="1"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charset="0"/>
                        </a:rPr>
                        <a:t>bị</a:t>
                      </a:r>
                      <a:r>
                        <a:rPr lang="en-US" sz="2400" b="1" dirty="0"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charset="0"/>
                        </a:rPr>
                        <a:t>động</a:t>
                      </a:r>
                      <a:r>
                        <a:rPr lang="en-US" sz="2400" b="1" dirty="0"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charset="0"/>
                        </a:rPr>
                        <a:t>)</a:t>
                      </a:r>
                      <a:endParaRPr lang="en-US" sz="2400" dirty="0">
                        <a:solidFill>
                          <a:srgbClr val="FF0066"/>
                        </a:solidFill>
                        <a:effectLst/>
                        <a:latin typeface="Times New Roman" panose="0202060305040502030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586114" y="3730270"/>
            <a:ext cx="3298825" cy="3911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indent="0" algn="l"/>
            <a:r>
              <a:rPr lang="en-US" altLang="en-US" sz="21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E.</a:t>
            </a:r>
            <a:r>
              <a:rPr lang="en-US" altLang="en-US" sz="21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g.</a:t>
            </a: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 </a:t>
            </a:r>
            <a:r>
              <a:rPr lang="en-US" sz="2100" dirty="0"/>
              <a:t>I need </a:t>
            </a:r>
            <a:r>
              <a:rPr lang="en-US" sz="2100" i="1" dirty="0"/>
              <a:t>to wash</a:t>
            </a:r>
            <a:r>
              <a:rPr lang="en-US" sz="2100" dirty="0"/>
              <a:t> my car</a:t>
            </a:r>
            <a:endParaRPr kumimoji="0" lang="en-US" altLang="en-US" sz="3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60147" y="2064967"/>
            <a:ext cx="6713220" cy="3911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indent="0" algn="l"/>
            <a:r>
              <a:rPr lang="en-US" altLang="en-US" sz="21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E.</a:t>
            </a:r>
            <a:r>
              <a:rPr lang="en-US" altLang="en-US" sz="21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g.</a:t>
            </a:r>
            <a:r>
              <a:rPr lang="en-US" altLang="en-US" sz="2100" dirty="0">
                <a:ea typeface="Times New Roman" panose="02020603050405020304" charset="0"/>
                <a:cs typeface="Arial" panose="020B0604020202020204" pitchFamily="34" charset="0"/>
              </a:rPr>
              <a:t> I can’t go on pretending that everything is still OK.  </a:t>
            </a:r>
            <a:endParaRPr lang="en-US" altLang="en-US" sz="2100" dirty="0">
              <a:ea typeface="Times New Roman" panose="0202060305040502030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0661" y="477277"/>
            <a:ext cx="41248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en-US" sz="3000" b="1" dirty="0" smtClean="0">
                <a:solidFill>
                  <a:srgbClr val="0000FF"/>
                </a:solidFill>
              </a:rPr>
              <a:t> GO ON</a:t>
            </a:r>
            <a:endParaRPr lang="en-US" sz="3000" dirty="0">
              <a:solidFill>
                <a:srgbClr val="0000FF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08648" y="2838926"/>
          <a:ext cx="7960360" cy="49339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960360"/>
              </a:tblGrid>
              <a:tr h="4933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1" kern="1200" dirty="0" smtClean="0">
                          <a:solidFill>
                            <a:srgbClr val="FF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 on + to-</a:t>
                      </a:r>
                      <a:r>
                        <a:rPr lang="en-US" sz="2700" b="1" kern="1200" dirty="0" err="1" smtClean="0">
                          <a:solidFill>
                            <a:srgbClr val="FF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</a:t>
                      </a:r>
                      <a:r>
                        <a:rPr lang="en-US" sz="2700" b="1" kern="1200" dirty="0" smtClean="0">
                          <a:solidFill>
                            <a:srgbClr val="FF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2700" b="1" kern="1200" smtClean="0">
                          <a:solidFill>
                            <a:srgbClr val="FF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đổi việc này sang việc khác</a:t>
                      </a:r>
                      <a:endParaRPr lang="en-US" sz="2700" b="1" kern="1200" smtClean="0">
                        <a:solidFill>
                          <a:srgbClr val="FF006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08480" y="1199765"/>
          <a:ext cx="7943850" cy="4387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943850"/>
              </a:tblGrid>
              <a:tr h="4387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charset="0"/>
                        </a:rPr>
                        <a:t>go on + V-</a:t>
                      </a:r>
                      <a:r>
                        <a:rPr lang="en-US" sz="2400" b="1" dirty="0" err="1"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charset="0"/>
                        </a:rPr>
                        <a:t>ing:</a:t>
                      </a:r>
                      <a:r>
                        <a:rPr lang="en-US" sz="2400" b="1" dirty="0"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charset="0"/>
                        </a:rPr>
                        <a:t> </a:t>
                      </a:r>
                      <a:r>
                        <a:rPr lang="en-US" sz="2400" b="1"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charset="0"/>
                        </a:rPr>
                        <a:t>tiếp tục việc đang làm</a:t>
                      </a:r>
                      <a:endParaRPr lang="en-US" sz="2400" b="1">
                        <a:solidFill>
                          <a:srgbClr val="FF0066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charset="0"/>
                      </a:endParaRPr>
                    </a:p>
                  </a:txBody>
                  <a:tcPr marL="51435" marR="51435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743903" y="3640455"/>
            <a:ext cx="7808595" cy="7143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indent="0" algn="l"/>
            <a:r>
              <a:rPr lang="en-US" altLang="en-US" sz="21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E.</a:t>
            </a:r>
            <a:r>
              <a:rPr lang="en-US" altLang="en-US" sz="21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g.</a:t>
            </a: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 </a:t>
            </a:r>
            <a:r>
              <a:rPr lang="en-US" sz="2100" dirty="0"/>
              <a:t>After discussing the economy, the minister went on to talk about the education</a:t>
            </a:r>
            <a:endParaRPr lang="en-US" sz="21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60147" y="2064967"/>
            <a:ext cx="5948045" cy="3911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indent="0" algn="l"/>
            <a:r>
              <a:rPr lang="en-US" altLang="en-US" sz="21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E.</a:t>
            </a:r>
            <a:r>
              <a:rPr lang="en-US" altLang="en-US" sz="21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g.</a:t>
            </a:r>
            <a:r>
              <a:rPr lang="en-US" altLang="en-US" sz="2100" dirty="0">
                <a:ea typeface="Times New Roman" panose="02020603050405020304" charset="0"/>
                <a:cs typeface="Arial" panose="020B0604020202020204" pitchFamily="34" charset="0"/>
              </a:rPr>
              <a:t> This new order will mean working overtime.  </a:t>
            </a:r>
            <a:endParaRPr lang="en-US" altLang="en-US" sz="2100" dirty="0">
              <a:ea typeface="Times New Roman" panose="0202060305040502030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0661" y="477277"/>
            <a:ext cx="41248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en-US" sz="3000" b="1" dirty="0" smtClean="0">
                <a:solidFill>
                  <a:srgbClr val="0000FF"/>
                </a:solidFill>
              </a:rPr>
              <a:t> MEAN</a:t>
            </a:r>
            <a:endParaRPr lang="en-US" sz="3000" dirty="0">
              <a:solidFill>
                <a:srgbClr val="0000FF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08648" y="2838926"/>
          <a:ext cx="7960360" cy="49339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960360"/>
              </a:tblGrid>
              <a:tr h="4933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1" kern="1200" dirty="0" smtClean="0">
                          <a:solidFill>
                            <a:srgbClr val="FF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mean + to-</a:t>
                      </a:r>
                      <a:r>
                        <a:rPr lang="en-US" sz="2700" b="1" kern="1200" dirty="0" err="1" smtClean="0">
                          <a:solidFill>
                            <a:srgbClr val="FF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</a:t>
                      </a:r>
                      <a:r>
                        <a:rPr lang="en-US" sz="2700" b="1" kern="1200" dirty="0" smtClean="0">
                          <a:solidFill>
                            <a:srgbClr val="FF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2700" b="1" kern="1200" smtClean="0">
                          <a:solidFill>
                            <a:srgbClr val="FF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muốn, có ý định</a:t>
                      </a:r>
                      <a:endParaRPr lang="en-US" sz="2700" b="1" kern="1200" smtClean="0">
                        <a:solidFill>
                          <a:srgbClr val="FF006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08480" y="1199765"/>
          <a:ext cx="7943850" cy="4387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943850"/>
              </a:tblGrid>
              <a:tr h="4387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charset="0"/>
                        </a:rPr>
                        <a:t>mean + V-</a:t>
                      </a:r>
                      <a:r>
                        <a:rPr lang="en-US" sz="2400" b="1" dirty="0" err="1"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charset="0"/>
                        </a:rPr>
                        <a:t>ing:</a:t>
                      </a:r>
                      <a:r>
                        <a:rPr lang="en-US" sz="2400" b="1" dirty="0"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charset="0"/>
                        </a:rPr>
                        <a:t> có nghĩa là</a:t>
                      </a:r>
                      <a:endParaRPr lang="en-US" sz="2400" b="1" dirty="0">
                        <a:solidFill>
                          <a:srgbClr val="FF0066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charset="0"/>
                      </a:endParaRPr>
                    </a:p>
                  </a:txBody>
                  <a:tcPr marL="51435" marR="51435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743903" y="3802063"/>
            <a:ext cx="7808595" cy="3911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indent="0" algn="l"/>
            <a:r>
              <a:rPr kumimoji="0" lang="en-US" altLang="en-US" sz="21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E.</a:t>
            </a:r>
            <a:r>
              <a:rPr lang="en-US" altLang="en-US" sz="2100" u="sng" dirty="0" smtClean="0">
                <a:ln>
                  <a:noFill/>
                </a:ln>
                <a:effectLst/>
                <a:ea typeface="Times New Roman" panose="02020603050405020304" charset="0"/>
                <a:cs typeface="Arial" panose="020B0604020202020204" pitchFamily="34" charset="0"/>
                <a:sym typeface="+mn-ea"/>
              </a:rPr>
              <a:t>g.</a:t>
            </a: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charset="0"/>
                <a:cs typeface="Arial" panose="020B0604020202020204" pitchFamily="34" charset="0"/>
              </a:rPr>
              <a:t> </a:t>
            </a:r>
            <a:r>
              <a:rPr lang="en-US" sz="2100" dirty="0"/>
              <a:t>I didn’t mean to hurt you.</a:t>
            </a:r>
            <a:endParaRPr lang="en-US" sz="21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370840" y="330835"/>
            <a:ext cx="8401685" cy="3918585"/>
          </a:xfrm>
        </p:spPr>
        <p:txBody>
          <a:bodyPr>
            <a:noAutofit/>
          </a:bodyPr>
          <a:p>
            <a:pPr marL="0" indent="0">
              <a:lnSpc>
                <a:spcPct val="90000"/>
              </a:lnSpc>
              <a:buNone/>
            </a:pPr>
            <a:r>
              <a:rPr lang="en-US" altLang="en-US" sz="2000" b="1">
                <a:solidFill>
                  <a:srgbClr val="FF0000"/>
                </a:solidFill>
                <a:latin typeface="Comic Sans MS" panose="030F0702030302020204" pitchFamily="66" charset="0"/>
                <a:sym typeface="+mn-ea"/>
              </a:rPr>
              <a:t>Exercise 1. Complete the sentences with the correct form, gerund or infinitive, using the words in brackets.</a:t>
            </a:r>
            <a:endParaRPr lang="en-US" altLang="en-US" sz="2000" dirty="0"/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400" dirty="0"/>
              <a:t>1. Most passengers dislike ________to sit in small uncomfortable seats on long flights. (have)</a:t>
            </a:r>
            <a:endParaRPr lang="en-US" altLang="en-US" sz="2400" dirty="0"/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400" dirty="0"/>
              <a:t>2. I must drive more carefully. I can't risk </a:t>
            </a:r>
            <a:r>
              <a:rPr lang="en-US" altLang="en-US" sz="2400" dirty="0" smtClean="0"/>
              <a:t>________ another </a:t>
            </a:r>
            <a:r>
              <a:rPr lang="en-US" altLang="en-US" sz="2400" dirty="0"/>
              <a:t>speeding ticket. (get)</a:t>
            </a:r>
            <a:endParaRPr lang="en-US" altLang="en-US" sz="2400" dirty="0"/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400" dirty="0"/>
              <a:t>3. Did Dick mean __________ Sue about the party, or did it slip out accidentally? (tell)</a:t>
            </a:r>
            <a:endParaRPr lang="en-US" altLang="en-US" sz="2400" dirty="0"/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400" dirty="0"/>
              <a:t>4. You must keep </a:t>
            </a:r>
            <a:r>
              <a:rPr lang="en-US" altLang="en-US" sz="2400" dirty="0" smtClean="0"/>
              <a:t>___________ on </a:t>
            </a:r>
            <a:r>
              <a:rPr lang="en-US" altLang="en-US" sz="2400" dirty="0"/>
              <a:t>the computer until you understand how to use all of the programs. (</a:t>
            </a:r>
            <a:r>
              <a:rPr lang="en-US" altLang="en-US" sz="2400" dirty="0" err="1"/>
              <a:t>practise</a:t>
            </a:r>
            <a:r>
              <a:rPr lang="en-US" altLang="en-US" sz="2400" dirty="0"/>
              <a:t>)</a:t>
            </a:r>
            <a:endParaRPr lang="en-US" altLang="en-US" sz="2400" dirty="0"/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400" dirty="0"/>
              <a:t>5. The judge demanded ________ the original document, not the photocopy. (see)</a:t>
            </a:r>
            <a:endParaRPr lang="en-US" altLang="en-US" sz="2400" dirty="0"/>
          </a:p>
          <a:p>
            <a:pPr marL="0" indent="0">
              <a:lnSpc>
                <a:spcPct val="90000"/>
              </a:lnSpc>
              <a:buNone/>
            </a:pPr>
            <a:endParaRPr lang="en-US" altLang="en-US" sz="2400" dirty="0"/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3763645" y="993775"/>
            <a:ext cx="1296670" cy="42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Arial" panose="020B0604020202020204" pitchFamily="34" charset="0"/>
              </a:rPr>
              <a:t>having </a:t>
            </a:r>
            <a:endParaRPr lang="en-US" altLang="en-US" sz="2400" b="1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5450840" y="1739265"/>
            <a:ext cx="1797685" cy="42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Arial" panose="020B0604020202020204" pitchFamily="34" charset="0"/>
              </a:rPr>
              <a:t>getting</a:t>
            </a:r>
            <a:endParaRPr lang="en-US" altLang="en-US" sz="2400" b="1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2910840" y="2499360"/>
            <a:ext cx="1066165" cy="42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Arial" panose="020B0604020202020204" pitchFamily="34" charset="0"/>
              </a:rPr>
              <a:t>to tell </a:t>
            </a:r>
            <a:endParaRPr lang="en-US" altLang="en-US" sz="2400" b="1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2661920" y="3261995"/>
            <a:ext cx="1737995" cy="42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B050"/>
                </a:solidFill>
                <a:latin typeface="Arial" panose="020B0604020202020204" pitchFamily="34" charset="0"/>
              </a:rPr>
              <a:t>practising</a:t>
            </a:r>
            <a:endParaRPr lang="en-US" altLang="en-US" sz="2400" b="1" dirty="0" err="1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3508375" y="4004945"/>
            <a:ext cx="1130935" cy="42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Arial" panose="020B0604020202020204" pitchFamily="34" charset="0"/>
              </a:rPr>
              <a:t>to see </a:t>
            </a:r>
            <a:endParaRPr lang="en-US" altLang="en-US" sz="2400" b="1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 bldLvl="0" animBg="1"/>
      <p:bldP spid="50182" grpId="0" bldLvl="0" animBg="1"/>
      <p:bldP spid="50183" grpId="0" bldLvl="0" animBg="1"/>
      <p:bldP spid="50184" grpId="0" bldLvl="0" animBg="1"/>
      <p:bldP spid="50185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353" name="Group 57"/>
          <p:cNvGraphicFramePr>
            <a:graphicFrameLocks noGrp="1"/>
          </p:cNvGraphicFramePr>
          <p:nvPr>
            <p:ph sz="half" idx="2"/>
          </p:nvPr>
        </p:nvGraphicFramePr>
        <p:xfrm>
          <a:off x="476250" y="713105"/>
          <a:ext cx="8218805" cy="3540760"/>
        </p:xfrm>
        <a:graphic>
          <a:graphicData uri="http://schemas.openxmlformats.org/drawingml/2006/table">
            <a:tbl>
              <a:tblPr/>
              <a:tblGrid>
                <a:gridCol w="2444115"/>
                <a:gridCol w="5774690"/>
              </a:tblGrid>
              <a:tr h="1770380"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I </a:t>
                      </a:r>
                      <a:r>
                        <a:rPr kumimoji="0" lang="en-US" altLang="en-US" sz="2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want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omic Sans MS" panose="030F0702030302020204" pitchFamily="66" charset="0"/>
                        </a:rPr>
                        <a:t>to be given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a lot of gifts on my birthday.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The children </a:t>
                      </a:r>
                      <a:r>
                        <a:rPr kumimoji="0" lang="en-US" altLang="en-US" sz="2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want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omic Sans MS" panose="030F0702030302020204" pitchFamily="66" charset="0"/>
                        </a:rPr>
                        <a:t>to be helped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with food, clothes and housing.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0380"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I </a:t>
                      </a:r>
                      <a:r>
                        <a:rPr kumimoji="0" lang="en-US" altLang="en-US" sz="2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hate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omic Sans MS" panose="030F0702030302020204" pitchFamily="66" charset="0"/>
                        </a:rPr>
                        <a:t>being waken up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on Sunday morning.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Newspapers should be honest because readers </a:t>
                      </a:r>
                      <a:r>
                        <a:rPr kumimoji="0" lang="en-US" altLang="en-US" sz="2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like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omic Sans MS" panose="030F0702030302020204" pitchFamily="66" charset="0"/>
                        </a:rPr>
                        <a:t>being told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the truth.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5346" name="Text Box 50"/>
          <p:cNvSpPr txBox="1">
            <a:spLocks noChangeArrowheads="1"/>
          </p:cNvSpPr>
          <p:nvPr/>
        </p:nvSpPr>
        <p:spPr bwMode="auto">
          <a:xfrm>
            <a:off x="476250" y="1428750"/>
            <a:ext cx="2461895" cy="86042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 algn="ctr">
              <a:spcBef>
                <a:spcPct val="50000"/>
              </a:spcBef>
            </a:pPr>
            <a:r>
              <a:rPr lang="en-US" altLang="en-US" sz="2000" b="1">
                <a:solidFill>
                  <a:srgbClr val="FF3300"/>
                </a:solidFill>
              </a:rPr>
              <a:t>to be + past participle</a:t>
            </a:r>
            <a:endParaRPr lang="en-US" altLang="en-US" sz="2000" b="1">
              <a:solidFill>
                <a:srgbClr val="FF33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en-US" sz="2000" b="1">
                <a:solidFill>
                  <a:srgbClr val="FF3300"/>
                </a:solidFill>
              </a:rPr>
              <a:t>to be + V3/ed</a:t>
            </a:r>
            <a:endParaRPr lang="en-US" altLang="en-US" sz="2000" b="1">
              <a:solidFill>
                <a:srgbClr val="FF3300"/>
              </a:solidFill>
            </a:endParaRPr>
          </a:p>
        </p:txBody>
      </p:sp>
      <p:sp>
        <p:nvSpPr>
          <p:cNvPr id="55347" name="Text Box 51"/>
          <p:cNvSpPr txBox="1">
            <a:spLocks noChangeArrowheads="1"/>
          </p:cNvSpPr>
          <p:nvPr/>
        </p:nvSpPr>
        <p:spPr bwMode="auto">
          <a:xfrm>
            <a:off x="475615" y="3215640"/>
            <a:ext cx="2462530" cy="86042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 algn="ctr">
              <a:spcBef>
                <a:spcPct val="50000"/>
              </a:spcBef>
            </a:pPr>
            <a:r>
              <a:rPr lang="en-US" altLang="en-US" sz="2000" b="1">
                <a:solidFill>
                  <a:srgbClr val="FF3300"/>
                </a:solidFill>
              </a:rPr>
              <a:t>being + past participle</a:t>
            </a:r>
            <a:endParaRPr lang="en-US" altLang="en-US" sz="2000" b="1">
              <a:solidFill>
                <a:srgbClr val="FF33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en-US" sz="2000" b="1">
                <a:solidFill>
                  <a:srgbClr val="FF3300"/>
                </a:solidFill>
              </a:rPr>
              <a:t>being + V3/ed</a:t>
            </a:r>
            <a:endParaRPr lang="en-US" altLang="en-US" sz="2000" b="1">
              <a:solidFill>
                <a:srgbClr val="FF3300"/>
              </a:solidFill>
            </a:endParaRPr>
          </a:p>
        </p:txBody>
      </p:sp>
      <p:sp>
        <p:nvSpPr>
          <p:cNvPr id="55354" name="Text Box 58"/>
          <p:cNvSpPr txBox="1">
            <a:spLocks noChangeArrowheads="1"/>
          </p:cNvSpPr>
          <p:nvPr/>
        </p:nvSpPr>
        <p:spPr bwMode="auto">
          <a:xfrm>
            <a:off x="476250" y="868680"/>
            <a:ext cx="254381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 algn="ctr"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Comic Sans MS" panose="030F0702030302020204" pitchFamily="66" charset="0"/>
              </a:rPr>
              <a:t>Passive infinitive</a:t>
            </a:r>
            <a:endParaRPr lang="en-US" altLang="en-US" sz="2000" b="1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5355" name="Text Box 59"/>
          <p:cNvSpPr txBox="1">
            <a:spLocks noChangeArrowheads="1"/>
          </p:cNvSpPr>
          <p:nvPr/>
        </p:nvSpPr>
        <p:spPr bwMode="auto">
          <a:xfrm>
            <a:off x="476250" y="2601595"/>
            <a:ext cx="254381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 algn="ctr"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Comic Sans MS" panose="030F0702030302020204" pitchFamily="66" charset="0"/>
              </a:rPr>
              <a:t>Passive gerund</a:t>
            </a:r>
            <a:endParaRPr lang="en-US" altLang="en-US" sz="2000" b="1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8"/>
          <p:cNvSpPr/>
          <p:nvPr/>
        </p:nvSpPr>
        <p:spPr>
          <a:xfrm>
            <a:off x="546713" y="366463"/>
            <a:ext cx="520952" cy="520952"/>
          </a:xfrm>
          <a:prstGeom prst="ellipse">
            <a:avLst/>
          </a:prstGeom>
          <a:solidFill>
            <a:srgbClr val="EE9B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68020" y="447675"/>
            <a:ext cx="8389620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FF0000"/>
                </a:solidFill>
                <a:latin typeface="Comic Sans MS" panose="030F0702030302020204" pitchFamily="66" charset="0"/>
              </a:rPr>
              <a:t>Exercise 2. Choose the correct answer to complete the sentences</a:t>
            </a:r>
            <a:endParaRPr lang="en-US" altLang="en-US" sz="1600" b="1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1600" b="1">
                <a:latin typeface="Comic Sans MS" panose="030F0702030302020204" pitchFamily="66" charset="0"/>
              </a:rPr>
              <a:t>Mrs. Thompson is always willing to help, but she doesn’t want…….at home unless there is an emergency.</a:t>
            </a:r>
            <a:endParaRPr lang="en-US" altLang="en-US" sz="1600" b="1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600" b="1">
                <a:latin typeface="Comic Sans MS" panose="030F0702030302020204" pitchFamily="66" charset="0"/>
              </a:rPr>
              <a:t>	A. to call					B. to be called</a:t>
            </a:r>
            <a:endParaRPr lang="en-US" altLang="en-US" sz="1600" b="1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600" b="1">
                <a:latin typeface="Comic Sans MS" panose="030F0702030302020204" pitchFamily="66" charset="0"/>
              </a:rPr>
              <a:t>2. The children agreed…..the candy equally.</a:t>
            </a:r>
            <a:endParaRPr lang="en-US" altLang="en-US" sz="1600" b="1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600" b="1">
                <a:latin typeface="Comic Sans MS" panose="030F0702030302020204" pitchFamily="66" charset="0"/>
              </a:rPr>
              <a:t>	A. to divide				B. to be divided</a:t>
            </a:r>
            <a:endParaRPr lang="en-US" altLang="en-US" sz="1600" b="1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600" b="1">
                <a:latin typeface="Comic Sans MS" panose="030F0702030302020204" pitchFamily="66" charset="0"/>
              </a:rPr>
              <a:t>3. I expected…..to the party, but I wasn’t.</a:t>
            </a:r>
            <a:endParaRPr lang="en-US" altLang="en-US" sz="1600" b="1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600" b="1">
                <a:latin typeface="Comic Sans MS" panose="030F0702030302020204" pitchFamily="66" charset="0"/>
              </a:rPr>
              <a:t>	A. to invite				B. to be invited</a:t>
            </a:r>
            <a:endParaRPr lang="en-US" altLang="en-US" sz="1600" b="1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600" b="1">
                <a:latin typeface="Comic Sans MS" panose="030F0702030302020204" pitchFamily="66" charset="0"/>
              </a:rPr>
              <a:t>4. I expect……at the airport by my uncle.</a:t>
            </a:r>
            <a:endParaRPr lang="en-US" altLang="en-US" sz="1600" b="1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600" b="1">
                <a:latin typeface="Comic Sans MS" panose="030F0702030302020204" pitchFamily="66" charset="0"/>
              </a:rPr>
              <a:t>	A. to meet				B. to be met</a:t>
            </a:r>
            <a:endParaRPr lang="en-US" altLang="en-US" sz="1600" b="1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600" b="1">
                <a:latin typeface="Comic Sans MS" panose="030F0702030302020204" pitchFamily="66" charset="0"/>
              </a:rPr>
              <a:t>5. Mr. Steinberg offered……….us to the train station.</a:t>
            </a:r>
            <a:endParaRPr lang="en-US" altLang="en-US" sz="1600" b="1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600" b="1">
                <a:latin typeface="Comic Sans MS" panose="030F0702030302020204" pitchFamily="66" charset="0"/>
              </a:rPr>
              <a:t>	A. to drive				B. to be driven</a:t>
            </a:r>
            <a:endParaRPr lang="en-US" altLang="en-US" sz="1600" b="1">
              <a:latin typeface="Comic Sans MS" panose="030F0702030302020204" pitchFamily="66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838575" y="1403350"/>
            <a:ext cx="354330" cy="36068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016635" y="2142490"/>
            <a:ext cx="354330" cy="36068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822700" y="2905760"/>
            <a:ext cx="354330" cy="36068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38575" y="3629660"/>
            <a:ext cx="354330" cy="36068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16635" y="4363720"/>
            <a:ext cx="354330" cy="36068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4" name="AutoShape 59"/>
          <p:cNvSpPr/>
          <p:nvPr/>
        </p:nvSpPr>
        <p:spPr bwMode="auto">
          <a:xfrm>
            <a:off x="7432358" y="366078"/>
            <a:ext cx="360362" cy="358775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rgbClr val="7030A0"/>
          </a:solidFill>
          <a:ln>
            <a:noFill/>
          </a:ln>
          <a:effectLst/>
        </p:spPr>
        <p:txBody>
          <a:bodyPr lIns="19050" tIns="19050" rIns="19050" bIns="19050" anchor="ctr"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SimSun" panose="02010600030101010101" pitchFamily="2" charset="-122"/>
              <a:sym typeface="Gill San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/>
        </p:nvSpPr>
        <p:spPr>
          <a:xfrm>
            <a:off x="364468" y="323239"/>
            <a:ext cx="520952" cy="520952"/>
          </a:xfrm>
          <a:prstGeom prst="ellipse">
            <a:avLst/>
          </a:prstGeom>
          <a:solidFill>
            <a:srgbClr val="A9A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7639" name="Text Box 7"/>
          <p:cNvSpPr txBox="1">
            <a:spLocks noChangeArrowheads="1"/>
          </p:cNvSpPr>
          <p:nvPr/>
        </p:nvSpPr>
        <p:spPr bwMode="auto">
          <a:xfrm>
            <a:off x="431800" y="340995"/>
            <a:ext cx="8594090" cy="452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l">
              <a:lnSpc>
                <a:spcPct val="150000"/>
              </a:lnSpc>
              <a:buClrTx/>
              <a:buSzTx/>
              <a:buFontTx/>
              <a:buNone/>
            </a:pPr>
            <a:r>
              <a:rPr lang="en-US" altLang="en-US" sz="1600" b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Exercise 3. Choose the correct answer to complete the sentences</a:t>
            </a:r>
            <a:endParaRPr lang="en-US" altLang="en-US" sz="1600" b="1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 algn="l">
              <a:lnSpc>
                <a:spcPct val="150000"/>
              </a:lnSpc>
              <a:buClrTx/>
              <a:buSzTx/>
              <a:buFontTx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1. The new students hope</a:t>
            </a:r>
            <a:r>
              <a:rPr lang="en-US" altLang="en-US" sz="1600">
                <a:latin typeface="Comic Sans MS" panose="030F0702030302020204" pitchFamily="66" charset="0"/>
                <a:sym typeface="+mn-ea"/>
              </a:rPr>
              <a:t>………</a:t>
            </a:r>
            <a:r>
              <a:rPr lang="en-US" altLang="en-US" sz="1600">
                <a:latin typeface="Comic Sans MS" panose="030F0702030302020204" pitchFamily="66" charset="0"/>
              </a:rPr>
              <a:t>in many of the school’s social activities.</a:t>
            </a:r>
            <a:endParaRPr lang="en-US" altLang="en-US" sz="1600">
              <a:latin typeface="Comic Sans MS" panose="030F0702030302020204" pitchFamily="66" charset="0"/>
            </a:endParaRPr>
          </a:p>
          <a:p>
            <a:pPr marL="0" indent="0" algn="l">
              <a:lnSpc>
                <a:spcPct val="150000"/>
              </a:lnSpc>
              <a:buClrTx/>
              <a:buSzTx/>
              <a:buFontTx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A. Including	    	B. being included		C. to include		D. to be included</a:t>
            </a:r>
            <a:endParaRPr lang="en-US" altLang="en-US" sz="1600">
              <a:latin typeface="Comic Sans MS" panose="030F0702030302020204" pitchFamily="66" charset="0"/>
            </a:endParaRPr>
          </a:p>
          <a:p>
            <a:pPr marL="0" indent="0" algn="l">
              <a:lnSpc>
                <a:spcPct val="150000"/>
              </a:lnSpc>
              <a:buClrTx/>
              <a:buSzTx/>
              <a:buFont typeface="+mj-lt"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2. Jack got into trouble when he refused…</a:t>
            </a:r>
            <a:r>
              <a:rPr lang="en-US" altLang="en-US" sz="1600">
                <a:latin typeface="Comic Sans MS" panose="030F0702030302020204" pitchFamily="66" charset="0"/>
                <a:sym typeface="+mn-ea"/>
              </a:rPr>
              <a:t>………</a:t>
            </a:r>
            <a:r>
              <a:rPr lang="en-US" altLang="en-US" sz="1600">
                <a:latin typeface="Comic Sans MS" panose="030F0702030302020204" pitchFamily="66" charset="0"/>
              </a:rPr>
              <a:t>his briefcase for the customs officer.</a:t>
            </a:r>
            <a:endParaRPr lang="en-US" altLang="en-US" sz="1600">
              <a:latin typeface="Comic Sans MS" panose="030F0702030302020204" pitchFamily="66" charset="0"/>
            </a:endParaRPr>
          </a:p>
          <a:p>
            <a:pPr marL="0" indent="0" algn="l">
              <a:lnSpc>
                <a:spcPct val="150000"/>
              </a:lnSpc>
              <a:buClrTx/>
              <a:buSzTx/>
              <a:buFontTx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A. opening		B. being opened		C. to open		D. to be opened</a:t>
            </a:r>
            <a:endParaRPr lang="en-US" altLang="en-US" sz="1600">
              <a:latin typeface="Comic Sans MS" panose="030F0702030302020204" pitchFamily="66" charset="0"/>
            </a:endParaRPr>
          </a:p>
          <a:p>
            <a:pPr marL="0" indent="0" algn="l">
              <a:lnSpc>
                <a:spcPct val="150000"/>
              </a:lnSpc>
              <a:buClrTx/>
              <a:buSzTx/>
              <a:buFontTx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3. Barbara didn’t mention……</a:t>
            </a:r>
            <a:r>
              <a:rPr lang="en-US" altLang="en-US" sz="1600">
                <a:latin typeface="Comic Sans MS" panose="030F0702030302020204" pitchFamily="66" charset="0"/>
                <a:sym typeface="+mn-ea"/>
              </a:rPr>
              <a:t>…</a:t>
            </a:r>
            <a:r>
              <a:rPr lang="en-US" altLang="en-US" sz="1600">
                <a:latin typeface="Comic Sans MS" panose="030F0702030302020204" pitchFamily="66" charset="0"/>
              </a:rPr>
              <a:t>about her progress report at work, but I’m sure he is.</a:t>
            </a:r>
            <a:endParaRPr lang="en-US" altLang="en-US" sz="1600">
              <a:latin typeface="Comic Sans MS" panose="030F0702030302020204" pitchFamily="66" charset="0"/>
            </a:endParaRPr>
          </a:p>
          <a:p>
            <a:pPr marL="0" indent="0" algn="l">
              <a:lnSpc>
                <a:spcPct val="150000"/>
              </a:lnSpc>
              <a:buClrTx/>
              <a:buSzTx/>
              <a:buFontTx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A. concerning		B. being concerned		C. to concern		D. to be concerned</a:t>
            </a:r>
            <a:endParaRPr lang="en-US" altLang="en-US" sz="1600">
              <a:latin typeface="Comic Sans MS" panose="030F0702030302020204" pitchFamily="66" charset="0"/>
            </a:endParaRPr>
          </a:p>
          <a:p>
            <a:pPr marL="0" indent="0" algn="l">
              <a:lnSpc>
                <a:spcPct val="150000"/>
              </a:lnSpc>
              <a:buClrTx/>
              <a:buSzTx/>
              <a:buFontTx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4. You’d better save some money for a rainy day. You can’t count on</a:t>
            </a:r>
            <a:r>
              <a:rPr lang="en-US" altLang="en-US" sz="1600">
                <a:latin typeface="Comic Sans MS" panose="030F0702030302020204" pitchFamily="66" charset="0"/>
                <a:sym typeface="+mn-ea"/>
              </a:rPr>
              <a:t>…………</a:t>
            </a:r>
            <a:r>
              <a:rPr lang="en-US" altLang="en-US" sz="1600">
                <a:latin typeface="Comic Sans MS" panose="030F0702030302020204" pitchFamily="66" charset="0"/>
              </a:rPr>
              <a:t>by your parents every time you get into financial difficulties.</a:t>
            </a:r>
            <a:endParaRPr lang="en-US" altLang="en-US" sz="1600">
              <a:latin typeface="Comic Sans MS" panose="030F0702030302020204" pitchFamily="66" charset="0"/>
            </a:endParaRPr>
          </a:p>
          <a:p>
            <a:pPr marL="0" indent="0" algn="l">
              <a:lnSpc>
                <a:spcPct val="150000"/>
              </a:lnSpc>
              <a:buClrTx/>
              <a:buSzTx/>
              <a:buFontTx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A. Rescuing		B. being rescued		C. to rescue		D. to be rescued</a:t>
            </a:r>
            <a:endParaRPr lang="en-US" altLang="en-US" sz="1600">
              <a:latin typeface="Comic Sans MS" panose="030F0702030302020204" pitchFamily="66" charset="0"/>
            </a:endParaRPr>
          </a:p>
          <a:p>
            <a:pPr marL="0" indent="0" algn="l">
              <a:lnSpc>
                <a:spcPct val="150000"/>
              </a:lnSpc>
              <a:buClrTx/>
              <a:buSzTx/>
              <a:buFontTx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5. Please forgive me. I didn’t mean</a:t>
            </a:r>
            <a:r>
              <a:rPr lang="en-US" altLang="en-US" sz="1600">
                <a:latin typeface="Comic Sans MS" panose="030F0702030302020204" pitchFamily="66" charset="0"/>
                <a:sym typeface="+mn-ea"/>
              </a:rPr>
              <a:t>…………</a:t>
            </a:r>
            <a:r>
              <a:rPr lang="en-US" altLang="en-US" sz="1600">
                <a:latin typeface="Comic Sans MS" panose="030F0702030302020204" pitchFamily="66" charset="0"/>
              </a:rPr>
              <a:t>you.</a:t>
            </a:r>
            <a:endParaRPr lang="en-US" altLang="en-US" sz="1600">
              <a:latin typeface="Comic Sans MS" panose="030F0702030302020204" pitchFamily="66" charset="0"/>
            </a:endParaRPr>
          </a:p>
          <a:p>
            <a:pPr marL="0" indent="0" algn="l">
              <a:lnSpc>
                <a:spcPct val="150000"/>
              </a:lnSpc>
              <a:buClrTx/>
              <a:buSzTx/>
              <a:buFontTx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upsetting			B. being upset			C. to upset		D. to be upset</a:t>
            </a:r>
            <a:endParaRPr lang="en-US" altLang="en-US" sz="1600">
              <a:latin typeface="Comic Sans MS" panose="030F0702030302020204" pitchFamily="66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6322695" y="1141730"/>
            <a:ext cx="441960" cy="42545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507865" y="1864995"/>
            <a:ext cx="441960" cy="42545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210435" y="2596515"/>
            <a:ext cx="441960" cy="42545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86940" y="3709670"/>
            <a:ext cx="441960" cy="42545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507865" y="4438650"/>
            <a:ext cx="441960" cy="42545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25" name="AutoShape 112"/>
          <p:cNvSpPr/>
          <p:nvPr/>
        </p:nvSpPr>
        <p:spPr bwMode="auto">
          <a:xfrm>
            <a:off x="7306310" y="404108"/>
            <a:ext cx="360363" cy="358775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19050" tIns="19050" rIns="19050" bIns="19050" anchor="ctr"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SimSun" panose="02010600030101010101" pitchFamily="2" charset="-122"/>
              <a:sym typeface="Gill San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椭圆 35"/>
          <p:cNvSpPr/>
          <p:nvPr/>
        </p:nvSpPr>
        <p:spPr>
          <a:xfrm>
            <a:off x="506449" y="357130"/>
            <a:ext cx="520952" cy="520952"/>
          </a:xfrm>
          <a:prstGeom prst="ellipse">
            <a:avLst/>
          </a:prstGeom>
          <a:solidFill>
            <a:srgbClr val="DFD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15" y="120015"/>
            <a:ext cx="3270250" cy="994410"/>
          </a:xfrm>
        </p:spPr>
        <p:txBody>
          <a:bodyPr vert="horz" wrap="square" lIns="68580" tIns="34290" rIns="68580" bIns="34290" numCol="1" anchor="ctr" anchorCtr="0" compatLnSpc="1">
            <a:noAutofit/>
            <a:scene3d>
              <a:camera prst="orthographicFront"/>
              <a:lightRig rig="threePt" dir="t"/>
            </a:scene3d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1. PRONUNCIATION:</a:t>
            </a:r>
            <a:endParaRPr kumimoji="0" lang="en-US" sz="2400" b="0" i="0" u="none" strike="noStrike" kern="1200" cap="none" spc="0" normalizeH="0" baseline="0" noProof="0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矩形 37"/>
          <p:cNvSpPr/>
          <p:nvPr/>
        </p:nvSpPr>
        <p:spPr>
          <a:xfrm>
            <a:off x="4069715" y="49530"/>
            <a:ext cx="2491740" cy="922020"/>
          </a:xfrm>
          <a:prstGeom prst="rect">
            <a:avLst/>
          </a:prstGeom>
        </p:spPr>
        <p:txBody>
          <a:bodyPr wrap="square">
            <a:spAutoFit/>
          </a:bodyPr>
          <a:p>
            <a:pPr defTabSz="914400">
              <a:lnSpc>
                <a:spcPct val="150000"/>
              </a:lnSpc>
              <a:defRPr/>
            </a:pPr>
            <a:r>
              <a:rPr lang="en-US" altLang="zh-CN" sz="3600" ker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/l/ - /r/ - /h/</a:t>
            </a:r>
            <a:endParaRPr lang="en-US" altLang="zh-CN" sz="3600" ker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6" name="H L R">
            <a:hlinkClick r:id="" action="ppaction://media"/>
          </p:cNvPr>
          <p:cNvPicPr>
            <a:picLocks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795770" y="424815"/>
            <a:ext cx="1687195" cy="95059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945515" y="1240790"/>
            <a:ext cx="836295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 u="sng"/>
              <a:t>Âm /h/ câm:</a:t>
            </a:r>
            <a:endParaRPr lang="en-US" b="1" u="sng"/>
          </a:p>
          <a:p>
            <a:r>
              <a:rPr lang="en-US"/>
              <a:t>-  </a:t>
            </a:r>
            <a:r>
              <a:rPr lang="en-US" b="1"/>
              <a:t>“h”</a:t>
            </a:r>
            <a:r>
              <a:rPr lang="en-US"/>
              <a:t> không được phát âm khi đi sau </a:t>
            </a:r>
            <a:r>
              <a:rPr lang="en-US" b="1"/>
              <a:t>“w,g,c,r”</a:t>
            </a:r>
            <a:r>
              <a:rPr lang="en-US"/>
              <a:t>.</a:t>
            </a:r>
            <a:endParaRPr lang="en-US"/>
          </a:p>
          <a:p>
            <a:r>
              <a:rPr lang="en-US"/>
              <a:t>Ví dụ:</a:t>
            </a:r>
            <a:endParaRPr lang="en-US"/>
          </a:p>
          <a:p>
            <a:r>
              <a:rPr lang="en-US"/>
              <a:t>What /wɒt/		</a:t>
            </a:r>
            <a:r>
              <a:rPr lang="en-US">
                <a:sym typeface="+mn-ea"/>
              </a:rPr>
              <a:t>Choir /kwaɪər/</a:t>
            </a:r>
            <a:endParaRPr lang="en-US"/>
          </a:p>
          <a:p>
            <a:r>
              <a:rPr lang="en-US"/>
              <a:t>Where /weər/		</a:t>
            </a:r>
            <a:r>
              <a:rPr lang="en-US">
                <a:sym typeface="+mn-ea"/>
              </a:rPr>
              <a:t>Ghastly /ˈɡɑːst.li/</a:t>
            </a:r>
            <a:endParaRPr lang="en-US"/>
          </a:p>
          <a:p>
            <a:r>
              <a:rPr lang="en-US"/>
              <a:t>When /wen/		</a:t>
            </a:r>
            <a:r>
              <a:rPr lang="en-US">
                <a:sym typeface="+mn-ea"/>
              </a:rPr>
              <a:t>Chorus /’kɔ:rəs/</a:t>
            </a:r>
            <a:endParaRPr lang="en-US"/>
          </a:p>
          <a:p>
            <a:r>
              <a:rPr lang="en-US">
                <a:sym typeface="+mn-ea"/>
              </a:rPr>
              <a:t>Echo /ˈek.əʊ/		Rhythm /ˈrɪð.əm/</a:t>
            </a:r>
            <a:endParaRPr lang="en-US"/>
          </a:p>
          <a:p>
            <a:r>
              <a:rPr lang="en-US"/>
              <a:t>- </a:t>
            </a:r>
            <a:r>
              <a:rPr lang="en-US" b="1"/>
              <a:t>“h”</a:t>
            </a:r>
            <a:r>
              <a:rPr lang="en-US"/>
              <a:t> không được phát âm khi là chữ bắt đầu một số từ:</a:t>
            </a:r>
            <a:endParaRPr lang="en-US"/>
          </a:p>
          <a:p>
            <a:r>
              <a:rPr lang="en-US"/>
              <a:t>Hour /aʊər/</a:t>
            </a:r>
            <a:endParaRPr lang="en-US"/>
          </a:p>
          <a:p>
            <a:r>
              <a:rPr lang="en-US"/>
              <a:t>Honour /ˈɒn.ər/</a:t>
            </a:r>
            <a:endParaRPr lang="en-US"/>
          </a:p>
          <a:p>
            <a:r>
              <a:rPr lang="en-US"/>
              <a:t>Honest /ˈɒn.ɪst/</a:t>
            </a:r>
            <a:endParaRPr lang="en-US"/>
          </a:p>
          <a:p>
            <a:r>
              <a:rPr lang="en-US"/>
              <a:t>Heir /eər/</a:t>
            </a:r>
            <a:endParaRPr lang="en-US"/>
          </a:p>
        </p:txBody>
      </p:sp>
      <p:grpSp>
        <p:nvGrpSpPr>
          <p:cNvPr id="115" name="组合 114"/>
          <p:cNvGrpSpPr/>
          <p:nvPr/>
        </p:nvGrpSpPr>
        <p:grpSpPr>
          <a:xfrm>
            <a:off x="462915" y="1342073"/>
            <a:ext cx="358775" cy="225425"/>
            <a:chOff x="1035050" y="3649663"/>
            <a:chExt cx="358775" cy="225425"/>
          </a:xfrm>
          <a:solidFill>
            <a:schemeClr val="bg1"/>
          </a:solidFill>
        </p:grpSpPr>
        <p:sp>
          <p:nvSpPr>
            <p:cNvPr id="116" name="AutoShape 105"/>
            <p:cNvSpPr/>
            <p:nvPr/>
          </p:nvSpPr>
          <p:spPr bwMode="auto">
            <a:xfrm>
              <a:off x="1035050" y="3649663"/>
              <a:ext cx="358775" cy="2254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9438"/>
                  </a:moveTo>
                  <a:cubicBezTo>
                    <a:pt x="7005" y="19438"/>
                    <a:pt x="3289" y="15988"/>
                    <a:pt x="1437" y="10797"/>
                  </a:cubicBezTo>
                  <a:cubicBezTo>
                    <a:pt x="3298" y="5598"/>
                    <a:pt x="7009" y="2161"/>
                    <a:pt x="10800" y="2161"/>
                  </a:cubicBezTo>
                  <a:cubicBezTo>
                    <a:pt x="14595" y="2161"/>
                    <a:pt x="18310" y="5611"/>
                    <a:pt x="20162" y="10802"/>
                  </a:cubicBezTo>
                  <a:cubicBezTo>
                    <a:pt x="18301" y="16000"/>
                    <a:pt x="14590" y="19438"/>
                    <a:pt x="10800" y="19438"/>
                  </a:cubicBezTo>
                  <a:moveTo>
                    <a:pt x="21576" y="10561"/>
                  </a:moveTo>
                  <a:cubicBezTo>
                    <a:pt x="21569" y="10516"/>
                    <a:pt x="21573" y="10467"/>
                    <a:pt x="21562" y="10423"/>
                  </a:cubicBezTo>
                  <a:cubicBezTo>
                    <a:pt x="21558" y="10406"/>
                    <a:pt x="21548" y="10395"/>
                    <a:pt x="21544" y="10378"/>
                  </a:cubicBezTo>
                  <a:cubicBezTo>
                    <a:pt x="21537" y="10352"/>
                    <a:pt x="21539" y="10322"/>
                    <a:pt x="21530" y="10297"/>
                  </a:cubicBezTo>
                  <a:cubicBezTo>
                    <a:pt x="19569" y="4298"/>
                    <a:pt x="15302" y="0"/>
                    <a:pt x="10800" y="0"/>
                  </a:cubicBezTo>
                  <a:cubicBezTo>
                    <a:pt x="6297" y="0"/>
                    <a:pt x="2030" y="4290"/>
                    <a:pt x="69" y="10290"/>
                  </a:cubicBezTo>
                  <a:cubicBezTo>
                    <a:pt x="61" y="10316"/>
                    <a:pt x="62" y="10344"/>
                    <a:pt x="55" y="10370"/>
                  </a:cubicBezTo>
                  <a:cubicBezTo>
                    <a:pt x="51" y="10387"/>
                    <a:pt x="41" y="10398"/>
                    <a:pt x="37" y="10415"/>
                  </a:cubicBezTo>
                  <a:cubicBezTo>
                    <a:pt x="26" y="10459"/>
                    <a:pt x="30" y="10508"/>
                    <a:pt x="24" y="10554"/>
                  </a:cubicBezTo>
                  <a:cubicBezTo>
                    <a:pt x="12" y="10635"/>
                    <a:pt x="0" y="10714"/>
                    <a:pt x="0" y="10796"/>
                  </a:cubicBezTo>
                  <a:cubicBezTo>
                    <a:pt x="0" y="10878"/>
                    <a:pt x="12" y="10955"/>
                    <a:pt x="24" y="11038"/>
                  </a:cubicBezTo>
                  <a:cubicBezTo>
                    <a:pt x="30" y="11083"/>
                    <a:pt x="26" y="11131"/>
                    <a:pt x="37" y="11175"/>
                  </a:cubicBezTo>
                  <a:cubicBezTo>
                    <a:pt x="41" y="11193"/>
                    <a:pt x="51" y="11204"/>
                    <a:pt x="55" y="11220"/>
                  </a:cubicBezTo>
                  <a:cubicBezTo>
                    <a:pt x="62" y="11247"/>
                    <a:pt x="61" y="11276"/>
                    <a:pt x="69" y="11302"/>
                  </a:cubicBezTo>
                  <a:cubicBezTo>
                    <a:pt x="2030" y="17300"/>
                    <a:pt x="6297" y="21599"/>
                    <a:pt x="10800" y="21599"/>
                  </a:cubicBezTo>
                  <a:cubicBezTo>
                    <a:pt x="15302" y="21599"/>
                    <a:pt x="19569" y="17308"/>
                    <a:pt x="21530" y="11309"/>
                  </a:cubicBezTo>
                  <a:cubicBezTo>
                    <a:pt x="21539" y="11283"/>
                    <a:pt x="21537" y="11255"/>
                    <a:pt x="21544" y="11228"/>
                  </a:cubicBezTo>
                  <a:cubicBezTo>
                    <a:pt x="21548" y="11212"/>
                    <a:pt x="21558" y="11201"/>
                    <a:pt x="21562" y="11183"/>
                  </a:cubicBezTo>
                  <a:cubicBezTo>
                    <a:pt x="21573" y="11139"/>
                    <a:pt x="21569" y="11089"/>
                    <a:pt x="21576" y="11044"/>
                  </a:cubicBezTo>
                  <a:cubicBezTo>
                    <a:pt x="21587" y="10963"/>
                    <a:pt x="21599" y="10885"/>
                    <a:pt x="21599" y="10803"/>
                  </a:cubicBezTo>
                  <a:cubicBezTo>
                    <a:pt x="21599" y="10721"/>
                    <a:pt x="21587" y="10642"/>
                    <a:pt x="21576" y="10561"/>
                  </a:cubicBezTo>
                </a:path>
              </a:pathLst>
            </a:cu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lIns="19050" tIns="19050" rIns="19050" bIns="19050" anchor="ctr"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SimSun" panose="02010600030101010101" pitchFamily="2" charset="-122"/>
                <a:sym typeface="Gill Sans" charset="0"/>
              </a:endParaRPr>
            </a:p>
          </p:txBody>
        </p:sp>
        <p:sp>
          <p:nvSpPr>
            <p:cNvPr id="117" name="AutoShape 106"/>
            <p:cNvSpPr/>
            <p:nvPr/>
          </p:nvSpPr>
          <p:spPr bwMode="auto">
            <a:xfrm>
              <a:off x="1169988" y="3717925"/>
              <a:ext cx="50800" cy="492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2" y="0"/>
                  </a:moveTo>
                  <a:cubicBezTo>
                    <a:pt x="19193" y="0"/>
                    <a:pt x="19183" y="4"/>
                    <a:pt x="19174" y="4"/>
                  </a:cubicBezTo>
                  <a:cubicBezTo>
                    <a:pt x="8585" y="23"/>
                    <a:pt x="0" y="8607"/>
                    <a:pt x="0" y="19198"/>
                  </a:cubicBezTo>
                  <a:cubicBezTo>
                    <a:pt x="0" y="20523"/>
                    <a:pt x="1076" y="21600"/>
                    <a:pt x="2402" y="21600"/>
                  </a:cubicBezTo>
                  <a:cubicBezTo>
                    <a:pt x="3722" y="21600"/>
                    <a:pt x="4799" y="20523"/>
                    <a:pt x="4799" y="19198"/>
                  </a:cubicBezTo>
                  <a:cubicBezTo>
                    <a:pt x="4799" y="11262"/>
                    <a:pt x="11262" y="4803"/>
                    <a:pt x="19202" y="4803"/>
                  </a:cubicBezTo>
                  <a:lnTo>
                    <a:pt x="19202" y="4798"/>
                  </a:lnTo>
                  <a:cubicBezTo>
                    <a:pt x="20523" y="4798"/>
                    <a:pt x="21599" y="3721"/>
                    <a:pt x="21599" y="2401"/>
                  </a:cubicBezTo>
                  <a:cubicBezTo>
                    <a:pt x="21599" y="1076"/>
                    <a:pt x="20523" y="0"/>
                    <a:pt x="19202" y="0"/>
                  </a:cubicBezTo>
                </a:path>
              </a:pathLst>
            </a:cu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lIns="19050" tIns="19050" rIns="19050" bIns="19050" anchor="ctr"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SimSun" panose="02010600030101010101" pitchFamily="2" charset="-122"/>
                <a:sym typeface="Gill Sans" charset="0"/>
              </a:endParaRPr>
            </a:p>
          </p:txBody>
        </p:sp>
        <p:sp>
          <p:nvSpPr>
            <p:cNvPr id="118" name="AutoShape 107"/>
            <p:cNvSpPr/>
            <p:nvPr/>
          </p:nvSpPr>
          <p:spPr bwMode="auto">
            <a:xfrm>
              <a:off x="1136650" y="3683000"/>
              <a:ext cx="157163" cy="1571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057"/>
                  </a:moveTo>
                  <a:cubicBezTo>
                    <a:pt x="5694" y="20057"/>
                    <a:pt x="1542" y="15905"/>
                    <a:pt x="1542" y="10800"/>
                  </a:cubicBezTo>
                  <a:cubicBezTo>
                    <a:pt x="1542" y="5694"/>
                    <a:pt x="5694" y="1542"/>
                    <a:pt x="10800" y="1542"/>
                  </a:cubicBezTo>
                  <a:cubicBezTo>
                    <a:pt x="15905" y="1542"/>
                    <a:pt x="20057" y="5694"/>
                    <a:pt x="20057" y="10800"/>
                  </a:cubicBezTo>
                  <a:cubicBezTo>
                    <a:pt x="20057" y="15905"/>
                    <a:pt x="15905" y="20057"/>
                    <a:pt x="10800" y="20057"/>
                  </a:cubicBezTo>
                  <a:moveTo>
                    <a:pt x="10800" y="0"/>
                  </a:moveTo>
                  <a:cubicBezTo>
                    <a:pt x="4834" y="0"/>
                    <a:pt x="0" y="4834"/>
                    <a:pt x="0" y="10800"/>
                  </a:cubicBezTo>
                  <a:cubicBezTo>
                    <a:pt x="0" y="16765"/>
                    <a:pt x="4834" y="21600"/>
                    <a:pt x="10800" y="21600"/>
                  </a:cubicBezTo>
                  <a:cubicBezTo>
                    <a:pt x="16765" y="21600"/>
                    <a:pt x="21599" y="16765"/>
                    <a:pt x="21599" y="10800"/>
                  </a:cubicBezTo>
                  <a:cubicBezTo>
                    <a:pt x="21599" y="4834"/>
                    <a:pt x="16765" y="0"/>
                    <a:pt x="10800" y="0"/>
                  </a:cubicBezTo>
                </a:path>
              </a:pathLst>
            </a:cu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lIns="19050" tIns="19050" rIns="19050" bIns="19050" anchor="ctr"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SimSun" panose="02010600030101010101" pitchFamily="2" charset="-122"/>
                <a:sym typeface="Gill Sans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402590" y="694055"/>
            <a:ext cx="8379460" cy="4050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10000"/>
              </a:lnSpc>
            </a:pPr>
            <a:r>
              <a:rPr lang="en-US" b="1" i="1">
                <a:solidFill>
                  <a:srgbClr val="000000"/>
                </a:solidFill>
                <a:latin typeface="Times New Roman" panose="02020603050405020304" charset="0"/>
              </a:rPr>
              <a:t>I. Put the verbs in parentheses in the correct form (PASSIVE INFINITIVE or GERUND):</a:t>
            </a:r>
            <a:r>
              <a:rPr lang="en-US" b="0">
                <a:solidFill>
                  <a:srgbClr val="000000"/>
                </a:solidFill>
                <a:latin typeface="Times New Roman" panose="02020603050405020304" charset="0"/>
              </a:rPr>
              <a:t>1. That man seems (trust)_____________________ by everyone.2. Mr. Forster hopes (transfer) _____________________ to New York by his company.3. No one enjoys (deceive) _____________________ by another person.4. I absolutely refused (cheat) _____________________ by them in that manner.5. We appreciate (inform) _____________________ about the matter promptly= quickly.6. Naturally, I would like (promote) _____________________to higher position.7. That author doesn’t mind (criticize) _____________________ by his friends.8. The whole problem certainly needs (consider) _____________________ very carefully.9. That fellow couldn’t avoid (choose) _____________________ into military service.</a:t>
            </a:r>
            <a:r>
              <a:rPr lang="en-US" b="0">
                <a:latin typeface="Times New Roman" panose="02020603050405020304" charset="0"/>
                <a:cs typeface="Calibri" panose="020F0502020204030204" pitchFamily="34" charset="0"/>
              </a:rPr>
              <a:t>10. I really didn’t expect (introduce) _____________________ to the president.</a:t>
            </a:r>
            <a:endParaRPr lang="en-US" b="0">
              <a:latin typeface="Times New Roman" panose="02020603050405020304" charset="0"/>
              <a:cs typeface="Calibri" panose="020F0502020204030204" pitchFamily="34" charset="0"/>
            </a:endParaRPr>
          </a:p>
        </p:txBody>
      </p:sp>
      <p:sp>
        <p:nvSpPr>
          <p:cNvPr id="20" name="xm666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 txBox="1">
            <a:spLocks noChangeArrowheads="1"/>
          </p:cNvSpPr>
          <p:nvPr/>
        </p:nvSpPr>
        <p:spPr bwMode="auto">
          <a:xfrm>
            <a:off x="2303780" y="172720"/>
            <a:ext cx="4535805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tabLst>
                <a:tab pos="2149475" algn="l"/>
              </a:tabLst>
            </a:pPr>
            <a:r>
              <a:rPr lang="en-US" altLang="zh-CN" sz="3600" spc="3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 Light" panose="020F0302020204030204"/>
                <a:ea typeface="Microsoft YaHei Light" panose="020B0502040204020203" charset="-122"/>
                <a:sym typeface="Calibri" panose="020F0502020204030204" pitchFamily="34" charset="0"/>
              </a:rPr>
              <a:t>FURTHER PRACTICE</a:t>
            </a:r>
            <a:endParaRPr lang="en-US" altLang="zh-CN" sz="3600" spc="3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 Light" panose="020F0302020204030204"/>
              <a:ea typeface="Microsoft YaHei Light" panose="020B0502040204020203" charset="-122"/>
              <a:sym typeface="Calibri" panose="020F050202020403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80690" y="1311275"/>
            <a:ext cx="22955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000" b="1">
                <a:solidFill>
                  <a:srgbClr val="FF0000"/>
                </a:solidFill>
              </a:rPr>
              <a:t>to be trusted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3342640" y="1610360"/>
            <a:ext cx="22955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000" b="1">
                <a:solidFill>
                  <a:srgbClr val="FF0000"/>
                </a:solidFill>
              </a:rPr>
              <a:t>to be transferred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105785" y="1910715"/>
            <a:ext cx="22955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000" b="1">
                <a:solidFill>
                  <a:srgbClr val="FF0000"/>
                </a:solidFill>
              </a:rPr>
              <a:t>being deceived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3342640" y="2203450"/>
            <a:ext cx="22955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000" b="1">
                <a:solidFill>
                  <a:srgbClr val="FF0000"/>
                </a:solidFill>
              </a:rPr>
              <a:t>to be cheated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2980690" y="2510155"/>
            <a:ext cx="22955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000" b="1">
                <a:solidFill>
                  <a:srgbClr val="FF0000"/>
                </a:solidFill>
              </a:rPr>
              <a:t>being informed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3878580" y="2801620"/>
            <a:ext cx="22955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000" b="1">
                <a:solidFill>
                  <a:srgbClr val="FF0000"/>
                </a:solidFill>
              </a:rPr>
              <a:t>to be promoted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4090670" y="3109595"/>
            <a:ext cx="22955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000" b="1">
                <a:solidFill>
                  <a:srgbClr val="FF0000"/>
                </a:solidFill>
              </a:rPr>
              <a:t>being criticized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4963795" y="3409950"/>
            <a:ext cx="22955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000" b="1">
                <a:solidFill>
                  <a:srgbClr val="FF0000"/>
                </a:solidFill>
              </a:rPr>
              <a:t>to be considered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4090670" y="4015740"/>
            <a:ext cx="22955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000" b="1">
                <a:solidFill>
                  <a:srgbClr val="FF0000"/>
                </a:solidFill>
              </a:rPr>
              <a:t>being chosen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3990975" y="4316095"/>
            <a:ext cx="22955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000" b="1">
                <a:solidFill>
                  <a:srgbClr val="FF0000"/>
                </a:solidFill>
              </a:rPr>
              <a:t>to be introduced</a:t>
            </a:r>
            <a:endParaRPr lang="en-US" sz="2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/>
      <p:bldP spid="8" grpId="1"/>
      <p:bldP spid="9" grpId="0"/>
      <p:bldP spid="9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402590" y="694055"/>
            <a:ext cx="8379460" cy="4050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10000"/>
              </a:lnSpc>
            </a:pPr>
            <a:r>
              <a:rPr lang="en-US" b="1" i="1">
                <a:latin typeface="Times New Roman" panose="02020603050405020304" charset="0"/>
              </a:rPr>
              <a:t>II. Rewrite each sentences using passive gerund or passive infinitive. </a:t>
            </a:r>
            <a:endParaRPr lang="en-US">
              <a:latin typeface="Times New Roman" panose="02020603050405020304" charset="0"/>
            </a:endParaRPr>
          </a:p>
          <a:p>
            <a:pPr indent="0">
              <a:lnSpc>
                <a:spcPct val="110000"/>
              </a:lnSpc>
            </a:pPr>
            <a:r>
              <a:rPr lang="en-US">
                <a:latin typeface="Times New Roman" panose="02020603050405020304" charset="0"/>
              </a:rPr>
              <a:t>1. I don’t like people shouting at me.</a:t>
            </a:r>
            <a:endParaRPr lang="en-US">
              <a:latin typeface="Times New Roman" panose="02020603050405020304" charset="0"/>
            </a:endParaRPr>
          </a:p>
          <a:p>
            <a:pPr indent="0">
              <a:lnSpc>
                <a:spcPct val="110000"/>
              </a:lnSpc>
            </a:pPr>
            <a:r>
              <a:rPr lang="en-US">
                <a:latin typeface="Times New Roman" panose="02020603050405020304" charset="0"/>
              </a:rPr>
              <a:t>................................................................................................................................................</a:t>
            </a:r>
            <a:endParaRPr lang="en-US">
              <a:latin typeface="Times New Roman" panose="02020603050405020304" charset="0"/>
            </a:endParaRPr>
          </a:p>
          <a:p>
            <a:pPr indent="0">
              <a:lnSpc>
                <a:spcPct val="110000"/>
              </a:lnSpc>
            </a:pPr>
            <a:r>
              <a:rPr lang="en-US">
                <a:latin typeface="Times New Roman" panose="02020603050405020304" charset="0"/>
              </a:rPr>
              <a:t>2. I hate people staring at me.</a:t>
            </a:r>
            <a:endParaRPr lang="en-US">
              <a:latin typeface="Times New Roman" panose="02020603050405020304" charset="0"/>
            </a:endParaRPr>
          </a:p>
          <a:p>
            <a:pPr indent="0">
              <a:lnSpc>
                <a:spcPct val="110000"/>
              </a:lnSpc>
            </a:pPr>
            <a:r>
              <a:rPr lang="en-US">
                <a:latin typeface="Times New Roman" panose="02020603050405020304" charset="0"/>
              </a:rPr>
              <a:t>................................................................................................................................................</a:t>
            </a:r>
            <a:endParaRPr lang="en-US">
              <a:latin typeface="Times New Roman" panose="02020603050405020304" charset="0"/>
            </a:endParaRPr>
          </a:p>
          <a:p>
            <a:pPr indent="0">
              <a:lnSpc>
                <a:spcPct val="110000"/>
              </a:lnSpc>
            </a:pPr>
            <a:r>
              <a:rPr lang="en-US">
                <a:latin typeface="Times New Roman" panose="02020603050405020304" charset="0"/>
              </a:rPr>
              <a:t>3. We need to redecorate the living room.</a:t>
            </a:r>
            <a:endParaRPr lang="en-US">
              <a:latin typeface="Times New Roman" panose="02020603050405020304" charset="0"/>
            </a:endParaRPr>
          </a:p>
          <a:p>
            <a:pPr indent="0">
              <a:lnSpc>
                <a:spcPct val="110000"/>
              </a:lnSpc>
            </a:pPr>
            <a:r>
              <a:rPr lang="en-US">
                <a:latin typeface="Times New Roman" panose="02020603050405020304" charset="0"/>
              </a:rPr>
              <a:t>................................................................................................................................................</a:t>
            </a:r>
            <a:endParaRPr lang="en-US">
              <a:latin typeface="Times New Roman" panose="02020603050405020304" charset="0"/>
            </a:endParaRPr>
          </a:p>
          <a:p>
            <a:pPr indent="0">
              <a:lnSpc>
                <a:spcPct val="110000"/>
              </a:lnSpc>
            </a:pPr>
            <a:r>
              <a:rPr lang="en-US">
                <a:latin typeface="Times New Roman" panose="02020603050405020304" charset="0"/>
              </a:rPr>
              <a:t>4. Someone may recognize her. She is wearing glasses to avoid that.</a:t>
            </a:r>
            <a:endParaRPr lang="en-US">
              <a:latin typeface="Times New Roman" panose="02020603050405020304" charset="0"/>
            </a:endParaRPr>
          </a:p>
          <a:p>
            <a:pPr indent="0">
              <a:lnSpc>
                <a:spcPct val="110000"/>
              </a:lnSpc>
            </a:pPr>
            <a:r>
              <a:rPr lang="en-US">
                <a:latin typeface="Times New Roman" panose="02020603050405020304" charset="0"/>
              </a:rPr>
              <a:t>She is wearing........................................................................................................................</a:t>
            </a:r>
            <a:endParaRPr lang="en-US">
              <a:latin typeface="Times New Roman" panose="02020603050405020304" charset="0"/>
            </a:endParaRPr>
          </a:p>
          <a:p>
            <a:pPr indent="0">
              <a:lnSpc>
                <a:spcPct val="110000"/>
              </a:lnSpc>
            </a:pPr>
            <a:r>
              <a:rPr lang="en-US">
                <a:latin typeface="Times New Roman" panose="02020603050405020304" charset="0"/>
              </a:rPr>
              <a:t>5. People criticize him, but he doesn’t mind that.</a:t>
            </a:r>
            <a:endParaRPr lang="en-US">
              <a:latin typeface="Times New Roman" panose="02020603050405020304" charset="0"/>
            </a:endParaRPr>
          </a:p>
          <a:p>
            <a:pPr indent="0">
              <a:lnSpc>
                <a:spcPct val="110000"/>
              </a:lnSpc>
            </a:pPr>
            <a:r>
              <a:rPr lang="en-US">
                <a:latin typeface="Times New Roman" panose="02020603050405020304" charset="0"/>
              </a:rPr>
              <a:t>................................................................................................................................................</a:t>
            </a:r>
            <a:endParaRPr lang="en-US">
              <a:latin typeface="Times New Roman" panose="02020603050405020304" charset="0"/>
            </a:endParaRPr>
          </a:p>
          <a:p>
            <a:pPr indent="0">
              <a:lnSpc>
                <a:spcPct val="110000"/>
              </a:lnSpc>
            </a:pPr>
            <a:r>
              <a:rPr lang="en-US">
                <a:latin typeface="Times New Roman" panose="02020603050405020304" charset="0"/>
              </a:rPr>
              <a:t>6. People ask her about her past, she hates that.</a:t>
            </a:r>
            <a:endParaRPr lang="en-US">
              <a:latin typeface="Times New Roman" panose="02020603050405020304" charset="0"/>
            </a:endParaRPr>
          </a:p>
          <a:p>
            <a:pPr indent="0">
              <a:lnSpc>
                <a:spcPct val="110000"/>
              </a:lnSpc>
            </a:pPr>
            <a:r>
              <a:rPr lang="en-US">
                <a:latin typeface="Times New Roman" panose="02020603050405020304" charset="0"/>
              </a:rPr>
              <a:t>................................................................................................................................................</a:t>
            </a:r>
            <a:endParaRPr lang="en-US">
              <a:latin typeface="Times New Roman" panose="02020603050405020304" charset="0"/>
            </a:endParaRPr>
          </a:p>
        </p:txBody>
      </p:sp>
      <p:sp>
        <p:nvSpPr>
          <p:cNvPr id="20" name="xm666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 txBox="1">
            <a:spLocks noChangeArrowheads="1"/>
          </p:cNvSpPr>
          <p:nvPr/>
        </p:nvSpPr>
        <p:spPr bwMode="auto">
          <a:xfrm>
            <a:off x="2303780" y="172720"/>
            <a:ext cx="4535805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tabLst>
                <a:tab pos="2149475" algn="l"/>
              </a:tabLst>
            </a:pPr>
            <a:r>
              <a:rPr lang="en-US" altLang="zh-CN" sz="3600" spc="3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 Light" panose="020F0302020204030204"/>
                <a:ea typeface="Microsoft YaHei Light" panose="020B0502040204020203" charset="-122"/>
                <a:sym typeface="Calibri" panose="020F0502020204030204" pitchFamily="34" charset="0"/>
              </a:rPr>
              <a:t>FURTHER PRACTICE</a:t>
            </a:r>
            <a:endParaRPr lang="en-US" altLang="zh-CN" sz="3600" spc="3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 Light" panose="020F0302020204030204"/>
              <a:ea typeface="Microsoft YaHei Light" panose="020B0502040204020203" charset="-122"/>
              <a:sym typeface="Calibri" panose="020F050202020403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23240" y="1261110"/>
            <a:ext cx="8258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000" b="1">
                <a:solidFill>
                  <a:srgbClr val="00B050"/>
                </a:solidFill>
              </a:rPr>
              <a:t>I don’t like being shouted at.</a:t>
            </a:r>
            <a:endParaRPr lang="en-US" sz="2000" b="1">
              <a:solidFill>
                <a:srgbClr val="00B050"/>
              </a:solidFill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523240" y="1862455"/>
            <a:ext cx="8258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000" b="1">
                <a:solidFill>
                  <a:srgbClr val="00B050"/>
                </a:solidFill>
              </a:rPr>
              <a:t>I hate being stared at.</a:t>
            </a:r>
            <a:endParaRPr lang="en-US" sz="2000" b="1">
              <a:solidFill>
                <a:srgbClr val="00B050"/>
              </a:solidFill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523240" y="2468880"/>
            <a:ext cx="8258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000" b="1">
                <a:solidFill>
                  <a:srgbClr val="00B050"/>
                </a:solidFill>
              </a:rPr>
              <a:t>The living room needs to be redecorated.</a:t>
            </a:r>
            <a:endParaRPr lang="en-US" sz="2000" b="1">
              <a:solidFill>
                <a:srgbClr val="00B050"/>
              </a:solidFill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951990" y="3074670"/>
            <a:ext cx="67494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000" b="1">
                <a:solidFill>
                  <a:srgbClr val="00B050"/>
                </a:solidFill>
              </a:rPr>
              <a:t>glasses to avoid being recognized.</a:t>
            </a:r>
            <a:endParaRPr lang="en-US" sz="2000" b="1">
              <a:solidFill>
                <a:srgbClr val="00B050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23240" y="3676650"/>
            <a:ext cx="8258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000" b="1">
                <a:solidFill>
                  <a:srgbClr val="00B050"/>
                </a:solidFill>
              </a:rPr>
              <a:t>He doesn’t mind being criticized.</a:t>
            </a:r>
            <a:endParaRPr lang="en-US" sz="2000" b="1">
              <a:solidFill>
                <a:srgbClr val="00B050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23240" y="4278630"/>
            <a:ext cx="8258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000" b="1">
                <a:solidFill>
                  <a:srgbClr val="00B050"/>
                </a:solidFill>
              </a:rPr>
              <a:t>She hates being asked about her past.</a:t>
            </a:r>
            <a:endParaRPr lang="en-US" sz="2000" b="1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xm666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 txBox="1">
            <a:spLocks noChangeArrowheads="1"/>
          </p:cNvSpPr>
          <p:nvPr/>
        </p:nvSpPr>
        <p:spPr bwMode="auto">
          <a:xfrm>
            <a:off x="2047816" y="2244158"/>
            <a:ext cx="5048367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386080" fontAlgn="base">
              <a:spcBef>
                <a:spcPct val="0"/>
              </a:spcBef>
              <a:spcAft>
                <a:spcPct val="0"/>
              </a:spcAft>
              <a:tabLst>
                <a:tab pos="1611630" algn="l"/>
              </a:tabLst>
            </a:pPr>
            <a:r>
              <a:rPr lang="en-US" altLang="zh-CN" sz="4400" spc="-113">
                <a:solidFill>
                  <a:schemeClr val="bg1"/>
                </a:solidFill>
                <a:latin typeface="+mj-lt"/>
                <a:ea typeface="+mj-ea"/>
                <a:sym typeface="Calibri" panose="020F0502020204030204" pitchFamily="34" charset="0"/>
              </a:rPr>
              <a:t>THANK YOU</a:t>
            </a:r>
            <a:endParaRPr lang="en-US" altLang="zh-CN" sz="4400" spc="-113">
              <a:solidFill>
                <a:schemeClr val="bg1"/>
              </a:solidFill>
              <a:latin typeface="+mj-lt"/>
              <a:ea typeface="+mj-ea"/>
              <a:sym typeface="Calibri" panose="020F050202020403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224767" y="1698171"/>
            <a:ext cx="4694465" cy="186145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013460" y="615950"/>
            <a:ext cx="7560310" cy="3815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sz="2000" b="1" u="sng"/>
              <a:t>Âm /l/ câm</a:t>
            </a:r>
            <a:endParaRPr lang="en-US" sz="2000" b="1" u="sng"/>
          </a:p>
          <a:p>
            <a:pPr>
              <a:lnSpc>
                <a:spcPct val="110000"/>
              </a:lnSpc>
            </a:pPr>
            <a:r>
              <a:rPr lang="en-US" sz="2000"/>
              <a:t>- </a:t>
            </a:r>
            <a:r>
              <a:rPr lang="en-US" sz="2000" b="1"/>
              <a:t>“l”</a:t>
            </a:r>
            <a:r>
              <a:rPr lang="en-US" sz="2000"/>
              <a:t> không được phát âm khi đứng sau </a:t>
            </a:r>
            <a:r>
              <a:rPr lang="en-US" sz="2000" b="1"/>
              <a:t>“a,o,u”</a:t>
            </a:r>
            <a:r>
              <a:rPr lang="en-US" sz="2000"/>
              <a:t> và trước các âm </a:t>
            </a:r>
            <a:r>
              <a:rPr lang="en-US" sz="2000" b="1"/>
              <a:t>“d,f,m,k”</a:t>
            </a:r>
            <a:r>
              <a:rPr lang="en-US" sz="2000"/>
              <a:t>.</a:t>
            </a:r>
            <a:endParaRPr lang="en-US" sz="2000"/>
          </a:p>
          <a:p>
            <a:pPr>
              <a:lnSpc>
                <a:spcPct val="110000"/>
              </a:lnSpc>
            </a:pPr>
            <a:r>
              <a:rPr lang="en-US" sz="2000"/>
              <a:t>Calm /kɑːm/		Palm /pɑːm/</a:t>
            </a:r>
            <a:endParaRPr lang="en-US" sz="2000"/>
          </a:p>
          <a:p>
            <a:pPr>
              <a:lnSpc>
                <a:spcPct val="110000"/>
              </a:lnSpc>
            </a:pPr>
            <a:r>
              <a:rPr lang="en-US" sz="2000"/>
              <a:t>Walk /wɔːk/		Stalk /stɔːk/</a:t>
            </a:r>
            <a:endParaRPr lang="en-US" sz="2000"/>
          </a:p>
          <a:p>
            <a:pPr>
              <a:lnSpc>
                <a:spcPct val="110000"/>
              </a:lnSpc>
            </a:pPr>
            <a:r>
              <a:rPr lang="en-US" sz="2000"/>
              <a:t>Half /hɑːf/		Would /wʊd/</a:t>
            </a:r>
            <a:endParaRPr lang="en-US" sz="2000"/>
          </a:p>
          <a:p>
            <a:pPr>
              <a:lnSpc>
                <a:spcPct val="110000"/>
              </a:lnSpc>
            </a:pPr>
            <a:r>
              <a:rPr lang="en-US" sz="2000"/>
              <a:t>Could /kʊd/		Salmon /‘sæmən/</a:t>
            </a:r>
            <a:endParaRPr lang="en-US" sz="2000"/>
          </a:p>
          <a:p>
            <a:pPr>
              <a:lnSpc>
                <a:spcPct val="110000"/>
              </a:lnSpc>
            </a:pPr>
            <a:endParaRPr lang="en-US" sz="2000"/>
          </a:p>
          <a:p>
            <a:pPr>
              <a:lnSpc>
                <a:spcPct val="110000"/>
              </a:lnSpc>
            </a:pPr>
            <a:r>
              <a:rPr lang="en-US" sz="2000" b="1" u="sng"/>
              <a:t>*Ngoại lệ:</a:t>
            </a:r>
            <a:r>
              <a:rPr lang="en-US" sz="2000"/>
              <a:t> </a:t>
            </a:r>
            <a:endParaRPr lang="en-US" sz="2000"/>
          </a:p>
          <a:p>
            <a:pPr>
              <a:lnSpc>
                <a:spcPct val="110000"/>
              </a:lnSpc>
            </a:pPr>
            <a:r>
              <a:rPr lang="en-US" sz="2000"/>
              <a:t>Halo /ˈheɪləʊ/	Bulk /bʌlk/</a:t>
            </a:r>
            <a:endParaRPr lang="en-US" sz="2000"/>
          </a:p>
          <a:p>
            <a:pPr>
              <a:lnSpc>
                <a:spcPct val="110000"/>
              </a:lnSpc>
            </a:pPr>
            <a:r>
              <a:rPr lang="en-US" sz="2000"/>
              <a:t>Sulk	/sʌlk/ 		Hold /həʊld/</a:t>
            </a:r>
            <a:endParaRPr lang="en-US" sz="2000"/>
          </a:p>
          <a:p>
            <a:pPr>
              <a:lnSpc>
                <a:spcPct val="110000"/>
              </a:lnSpc>
            </a:pPr>
            <a:r>
              <a:rPr lang="en-US" sz="2000"/>
              <a:t>Sold /səʊld/</a:t>
            </a:r>
            <a:endParaRPr lang="en-US" sz="2000"/>
          </a:p>
        </p:txBody>
      </p:sp>
      <p:grpSp>
        <p:nvGrpSpPr>
          <p:cNvPr id="115" name="组合 114"/>
          <p:cNvGrpSpPr/>
          <p:nvPr/>
        </p:nvGrpSpPr>
        <p:grpSpPr>
          <a:xfrm>
            <a:off x="507365" y="745173"/>
            <a:ext cx="358775" cy="225425"/>
            <a:chOff x="1035050" y="3649663"/>
            <a:chExt cx="358775" cy="225425"/>
          </a:xfrm>
          <a:solidFill>
            <a:schemeClr val="bg1"/>
          </a:solidFill>
        </p:grpSpPr>
        <p:sp>
          <p:nvSpPr>
            <p:cNvPr id="116" name="AutoShape 105"/>
            <p:cNvSpPr/>
            <p:nvPr/>
          </p:nvSpPr>
          <p:spPr bwMode="auto">
            <a:xfrm>
              <a:off x="1035050" y="3649663"/>
              <a:ext cx="358775" cy="2254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9438"/>
                  </a:moveTo>
                  <a:cubicBezTo>
                    <a:pt x="7005" y="19438"/>
                    <a:pt x="3289" y="15988"/>
                    <a:pt x="1437" y="10797"/>
                  </a:cubicBezTo>
                  <a:cubicBezTo>
                    <a:pt x="3298" y="5598"/>
                    <a:pt x="7009" y="2161"/>
                    <a:pt x="10800" y="2161"/>
                  </a:cubicBezTo>
                  <a:cubicBezTo>
                    <a:pt x="14595" y="2161"/>
                    <a:pt x="18310" y="5611"/>
                    <a:pt x="20162" y="10802"/>
                  </a:cubicBezTo>
                  <a:cubicBezTo>
                    <a:pt x="18301" y="16000"/>
                    <a:pt x="14590" y="19438"/>
                    <a:pt x="10800" y="19438"/>
                  </a:cubicBezTo>
                  <a:moveTo>
                    <a:pt x="21576" y="10561"/>
                  </a:moveTo>
                  <a:cubicBezTo>
                    <a:pt x="21569" y="10516"/>
                    <a:pt x="21573" y="10467"/>
                    <a:pt x="21562" y="10423"/>
                  </a:cubicBezTo>
                  <a:cubicBezTo>
                    <a:pt x="21558" y="10406"/>
                    <a:pt x="21548" y="10395"/>
                    <a:pt x="21544" y="10378"/>
                  </a:cubicBezTo>
                  <a:cubicBezTo>
                    <a:pt x="21537" y="10352"/>
                    <a:pt x="21539" y="10322"/>
                    <a:pt x="21530" y="10297"/>
                  </a:cubicBezTo>
                  <a:cubicBezTo>
                    <a:pt x="19569" y="4298"/>
                    <a:pt x="15302" y="0"/>
                    <a:pt x="10800" y="0"/>
                  </a:cubicBezTo>
                  <a:cubicBezTo>
                    <a:pt x="6297" y="0"/>
                    <a:pt x="2030" y="4290"/>
                    <a:pt x="69" y="10290"/>
                  </a:cubicBezTo>
                  <a:cubicBezTo>
                    <a:pt x="61" y="10316"/>
                    <a:pt x="62" y="10344"/>
                    <a:pt x="55" y="10370"/>
                  </a:cubicBezTo>
                  <a:cubicBezTo>
                    <a:pt x="51" y="10387"/>
                    <a:pt x="41" y="10398"/>
                    <a:pt x="37" y="10415"/>
                  </a:cubicBezTo>
                  <a:cubicBezTo>
                    <a:pt x="26" y="10459"/>
                    <a:pt x="30" y="10508"/>
                    <a:pt x="24" y="10554"/>
                  </a:cubicBezTo>
                  <a:cubicBezTo>
                    <a:pt x="12" y="10635"/>
                    <a:pt x="0" y="10714"/>
                    <a:pt x="0" y="10796"/>
                  </a:cubicBezTo>
                  <a:cubicBezTo>
                    <a:pt x="0" y="10878"/>
                    <a:pt x="12" y="10955"/>
                    <a:pt x="24" y="11038"/>
                  </a:cubicBezTo>
                  <a:cubicBezTo>
                    <a:pt x="30" y="11083"/>
                    <a:pt x="26" y="11131"/>
                    <a:pt x="37" y="11175"/>
                  </a:cubicBezTo>
                  <a:cubicBezTo>
                    <a:pt x="41" y="11193"/>
                    <a:pt x="51" y="11204"/>
                    <a:pt x="55" y="11220"/>
                  </a:cubicBezTo>
                  <a:cubicBezTo>
                    <a:pt x="62" y="11247"/>
                    <a:pt x="61" y="11276"/>
                    <a:pt x="69" y="11302"/>
                  </a:cubicBezTo>
                  <a:cubicBezTo>
                    <a:pt x="2030" y="17300"/>
                    <a:pt x="6297" y="21599"/>
                    <a:pt x="10800" y="21599"/>
                  </a:cubicBezTo>
                  <a:cubicBezTo>
                    <a:pt x="15302" y="21599"/>
                    <a:pt x="19569" y="17308"/>
                    <a:pt x="21530" y="11309"/>
                  </a:cubicBezTo>
                  <a:cubicBezTo>
                    <a:pt x="21539" y="11283"/>
                    <a:pt x="21537" y="11255"/>
                    <a:pt x="21544" y="11228"/>
                  </a:cubicBezTo>
                  <a:cubicBezTo>
                    <a:pt x="21548" y="11212"/>
                    <a:pt x="21558" y="11201"/>
                    <a:pt x="21562" y="11183"/>
                  </a:cubicBezTo>
                  <a:cubicBezTo>
                    <a:pt x="21573" y="11139"/>
                    <a:pt x="21569" y="11089"/>
                    <a:pt x="21576" y="11044"/>
                  </a:cubicBezTo>
                  <a:cubicBezTo>
                    <a:pt x="21587" y="10963"/>
                    <a:pt x="21599" y="10885"/>
                    <a:pt x="21599" y="10803"/>
                  </a:cubicBezTo>
                  <a:cubicBezTo>
                    <a:pt x="21599" y="10721"/>
                    <a:pt x="21587" y="10642"/>
                    <a:pt x="21576" y="10561"/>
                  </a:cubicBezTo>
                </a:path>
              </a:pathLst>
            </a:cu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lIns="19050" tIns="19050" rIns="19050" bIns="19050" anchor="ctr"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SimSun" panose="02010600030101010101" pitchFamily="2" charset="-122"/>
                <a:sym typeface="Gill Sans" charset="0"/>
              </a:endParaRPr>
            </a:p>
          </p:txBody>
        </p:sp>
        <p:sp>
          <p:nvSpPr>
            <p:cNvPr id="117" name="AutoShape 106"/>
            <p:cNvSpPr/>
            <p:nvPr/>
          </p:nvSpPr>
          <p:spPr bwMode="auto">
            <a:xfrm>
              <a:off x="1169988" y="3717925"/>
              <a:ext cx="50800" cy="492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2" y="0"/>
                  </a:moveTo>
                  <a:cubicBezTo>
                    <a:pt x="19193" y="0"/>
                    <a:pt x="19183" y="4"/>
                    <a:pt x="19174" y="4"/>
                  </a:cubicBezTo>
                  <a:cubicBezTo>
                    <a:pt x="8585" y="23"/>
                    <a:pt x="0" y="8607"/>
                    <a:pt x="0" y="19198"/>
                  </a:cubicBezTo>
                  <a:cubicBezTo>
                    <a:pt x="0" y="20523"/>
                    <a:pt x="1076" y="21600"/>
                    <a:pt x="2402" y="21600"/>
                  </a:cubicBezTo>
                  <a:cubicBezTo>
                    <a:pt x="3722" y="21600"/>
                    <a:pt x="4799" y="20523"/>
                    <a:pt x="4799" y="19198"/>
                  </a:cubicBezTo>
                  <a:cubicBezTo>
                    <a:pt x="4799" y="11262"/>
                    <a:pt x="11262" y="4803"/>
                    <a:pt x="19202" y="4803"/>
                  </a:cubicBezTo>
                  <a:lnTo>
                    <a:pt x="19202" y="4798"/>
                  </a:lnTo>
                  <a:cubicBezTo>
                    <a:pt x="20523" y="4798"/>
                    <a:pt x="21599" y="3721"/>
                    <a:pt x="21599" y="2401"/>
                  </a:cubicBezTo>
                  <a:cubicBezTo>
                    <a:pt x="21599" y="1076"/>
                    <a:pt x="20523" y="0"/>
                    <a:pt x="19202" y="0"/>
                  </a:cubicBezTo>
                </a:path>
              </a:pathLst>
            </a:cu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lIns="19050" tIns="19050" rIns="19050" bIns="19050" anchor="ctr"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SimSun" panose="02010600030101010101" pitchFamily="2" charset="-122"/>
                <a:sym typeface="Gill Sans" charset="0"/>
              </a:endParaRPr>
            </a:p>
          </p:txBody>
        </p:sp>
        <p:sp>
          <p:nvSpPr>
            <p:cNvPr id="118" name="AutoShape 107"/>
            <p:cNvSpPr/>
            <p:nvPr/>
          </p:nvSpPr>
          <p:spPr bwMode="auto">
            <a:xfrm>
              <a:off x="1136650" y="3683000"/>
              <a:ext cx="157163" cy="1571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057"/>
                  </a:moveTo>
                  <a:cubicBezTo>
                    <a:pt x="5694" y="20057"/>
                    <a:pt x="1542" y="15905"/>
                    <a:pt x="1542" y="10800"/>
                  </a:cubicBezTo>
                  <a:cubicBezTo>
                    <a:pt x="1542" y="5694"/>
                    <a:pt x="5694" y="1542"/>
                    <a:pt x="10800" y="1542"/>
                  </a:cubicBezTo>
                  <a:cubicBezTo>
                    <a:pt x="15905" y="1542"/>
                    <a:pt x="20057" y="5694"/>
                    <a:pt x="20057" y="10800"/>
                  </a:cubicBezTo>
                  <a:cubicBezTo>
                    <a:pt x="20057" y="15905"/>
                    <a:pt x="15905" y="20057"/>
                    <a:pt x="10800" y="20057"/>
                  </a:cubicBezTo>
                  <a:moveTo>
                    <a:pt x="10800" y="0"/>
                  </a:moveTo>
                  <a:cubicBezTo>
                    <a:pt x="4834" y="0"/>
                    <a:pt x="0" y="4834"/>
                    <a:pt x="0" y="10800"/>
                  </a:cubicBezTo>
                  <a:cubicBezTo>
                    <a:pt x="0" y="16765"/>
                    <a:pt x="4834" y="21600"/>
                    <a:pt x="10800" y="21600"/>
                  </a:cubicBezTo>
                  <a:cubicBezTo>
                    <a:pt x="16765" y="21600"/>
                    <a:pt x="21599" y="16765"/>
                    <a:pt x="21599" y="10800"/>
                  </a:cubicBezTo>
                  <a:cubicBezTo>
                    <a:pt x="21599" y="4834"/>
                    <a:pt x="16765" y="0"/>
                    <a:pt x="10800" y="0"/>
                  </a:cubicBezTo>
                </a:path>
              </a:pathLst>
            </a:cu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lIns="19050" tIns="19050" rIns="19050" bIns="19050" anchor="ctr"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SimSun" panose="02010600030101010101" pitchFamily="2" charset="-122"/>
                <a:sym typeface="Gill Sans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rcRect l="25573" t="25463" r="23698" b="32176"/>
          <a:stretch>
            <a:fillRect/>
          </a:stretch>
        </p:blipFill>
        <p:spPr>
          <a:xfrm>
            <a:off x="473075" y="714375"/>
            <a:ext cx="8197850" cy="3850640"/>
          </a:xfrm>
          <a:prstGeom prst="rect">
            <a:avLst/>
          </a:prstGeom>
        </p:spPr>
      </p:pic>
      <p:pic>
        <p:nvPicPr>
          <p:cNvPr id="4" name="Unit 3 LanPro  Tieng Anh 11 cb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537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165" y="243205"/>
            <a:ext cx="412750" cy="412750"/>
          </a:xfrm>
          <a:prstGeom prst="rect">
            <a:avLst/>
          </a:prstGeom>
        </p:spPr>
      </p:pic>
      <p:sp>
        <p:nvSpPr>
          <p:cNvPr id="48" name="AutoShape 46"/>
          <p:cNvSpPr/>
          <p:nvPr/>
        </p:nvSpPr>
        <p:spPr bwMode="auto">
          <a:xfrm>
            <a:off x="3279140" y="714058"/>
            <a:ext cx="360363" cy="3587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874" y="17549"/>
                </a:moveTo>
                <a:cubicBezTo>
                  <a:pt x="15513" y="17549"/>
                  <a:pt x="14343" y="15612"/>
                  <a:pt x="13809" y="12825"/>
                </a:cubicBezTo>
                <a:lnTo>
                  <a:pt x="15524" y="12825"/>
                </a:lnTo>
                <a:cubicBezTo>
                  <a:pt x="17038" y="12825"/>
                  <a:pt x="18224" y="11343"/>
                  <a:pt x="18224" y="9450"/>
                </a:cubicBezTo>
                <a:cubicBezTo>
                  <a:pt x="18224" y="7558"/>
                  <a:pt x="17038" y="6075"/>
                  <a:pt x="15524" y="6075"/>
                </a:cubicBezTo>
                <a:lnTo>
                  <a:pt x="13809" y="6075"/>
                </a:lnTo>
                <a:cubicBezTo>
                  <a:pt x="14343" y="3289"/>
                  <a:pt x="15513" y="1350"/>
                  <a:pt x="16874" y="1350"/>
                </a:cubicBezTo>
                <a:cubicBezTo>
                  <a:pt x="18739" y="1350"/>
                  <a:pt x="20249" y="4976"/>
                  <a:pt x="20249" y="9450"/>
                </a:cubicBezTo>
                <a:cubicBezTo>
                  <a:pt x="20249" y="13923"/>
                  <a:pt x="18739" y="17549"/>
                  <a:pt x="16874" y="17549"/>
                </a:cubicBezTo>
                <a:moveTo>
                  <a:pt x="8926" y="11482"/>
                </a:moveTo>
                <a:lnTo>
                  <a:pt x="8774" y="11482"/>
                </a:lnTo>
                <a:lnTo>
                  <a:pt x="8774" y="11475"/>
                </a:lnTo>
                <a:cubicBezTo>
                  <a:pt x="8028" y="11475"/>
                  <a:pt x="7424" y="10569"/>
                  <a:pt x="7424" y="9450"/>
                </a:cubicBezTo>
                <a:cubicBezTo>
                  <a:pt x="7424" y="8332"/>
                  <a:pt x="8028" y="7425"/>
                  <a:pt x="8774" y="7425"/>
                </a:cubicBezTo>
                <a:lnTo>
                  <a:pt x="8926" y="7425"/>
                </a:lnTo>
                <a:cubicBezTo>
                  <a:pt x="10200" y="7425"/>
                  <a:pt x="11391" y="6924"/>
                  <a:pt x="12441" y="6063"/>
                </a:cubicBezTo>
                <a:cubicBezTo>
                  <a:pt x="12248" y="7149"/>
                  <a:pt x="12149" y="8300"/>
                  <a:pt x="12149" y="9450"/>
                </a:cubicBezTo>
                <a:cubicBezTo>
                  <a:pt x="12149" y="10603"/>
                  <a:pt x="12248" y="11758"/>
                  <a:pt x="12442" y="12846"/>
                </a:cubicBezTo>
                <a:cubicBezTo>
                  <a:pt x="11393" y="11983"/>
                  <a:pt x="10200" y="11482"/>
                  <a:pt x="8926" y="11482"/>
                </a:cubicBezTo>
                <a:moveTo>
                  <a:pt x="8096" y="20249"/>
                </a:moveTo>
                <a:lnTo>
                  <a:pt x="5396" y="20249"/>
                </a:lnTo>
                <a:lnTo>
                  <a:pt x="5396" y="14175"/>
                </a:lnTo>
                <a:cubicBezTo>
                  <a:pt x="5396" y="13683"/>
                  <a:pt x="5264" y="13223"/>
                  <a:pt x="5033" y="12825"/>
                </a:cubicBezTo>
                <a:lnTo>
                  <a:pt x="5505" y="12825"/>
                </a:lnTo>
                <a:lnTo>
                  <a:pt x="5505" y="12832"/>
                </a:lnTo>
                <a:lnTo>
                  <a:pt x="7535" y="12832"/>
                </a:lnTo>
                <a:cubicBezTo>
                  <a:pt x="7463" y="13042"/>
                  <a:pt x="7421" y="13265"/>
                  <a:pt x="7421" y="13500"/>
                </a:cubicBezTo>
                <a:lnTo>
                  <a:pt x="7421" y="18225"/>
                </a:lnTo>
                <a:cubicBezTo>
                  <a:pt x="7421" y="18874"/>
                  <a:pt x="7784" y="19307"/>
                  <a:pt x="8001" y="19565"/>
                </a:cubicBezTo>
                <a:cubicBezTo>
                  <a:pt x="8031" y="19601"/>
                  <a:pt x="8065" y="19638"/>
                  <a:pt x="8096" y="19677"/>
                </a:cubicBezTo>
                <a:cubicBezTo>
                  <a:pt x="8096" y="19677"/>
                  <a:pt x="8096" y="20249"/>
                  <a:pt x="8096" y="20249"/>
                </a:cubicBezTo>
                <a:close/>
                <a:moveTo>
                  <a:pt x="1349" y="9450"/>
                </a:moveTo>
                <a:cubicBezTo>
                  <a:pt x="1349" y="8332"/>
                  <a:pt x="1953" y="7425"/>
                  <a:pt x="2699" y="7425"/>
                </a:cubicBezTo>
                <a:lnTo>
                  <a:pt x="7434" y="7425"/>
                </a:lnTo>
                <a:cubicBezTo>
                  <a:pt x="7014" y="7916"/>
                  <a:pt x="6749" y="8631"/>
                  <a:pt x="6749" y="9450"/>
                </a:cubicBezTo>
                <a:cubicBezTo>
                  <a:pt x="6749" y="10270"/>
                  <a:pt x="7014" y="10984"/>
                  <a:pt x="7434" y="11475"/>
                </a:cubicBezTo>
                <a:lnTo>
                  <a:pt x="2699" y="11475"/>
                </a:lnTo>
                <a:cubicBezTo>
                  <a:pt x="1953" y="11475"/>
                  <a:pt x="1349" y="10569"/>
                  <a:pt x="1349" y="9450"/>
                </a:cubicBezTo>
                <a:moveTo>
                  <a:pt x="13499" y="9450"/>
                </a:moveTo>
                <a:cubicBezTo>
                  <a:pt x="13499" y="8749"/>
                  <a:pt x="13540" y="8073"/>
                  <a:pt x="13610" y="7425"/>
                </a:cubicBezTo>
                <a:lnTo>
                  <a:pt x="15524" y="7425"/>
                </a:lnTo>
                <a:cubicBezTo>
                  <a:pt x="16269" y="7425"/>
                  <a:pt x="16874" y="8332"/>
                  <a:pt x="16874" y="9450"/>
                </a:cubicBezTo>
                <a:cubicBezTo>
                  <a:pt x="16874" y="10569"/>
                  <a:pt x="16269" y="11475"/>
                  <a:pt x="15524" y="11475"/>
                </a:cubicBezTo>
                <a:lnTo>
                  <a:pt x="13610" y="11475"/>
                </a:lnTo>
                <a:cubicBezTo>
                  <a:pt x="13540" y="10826"/>
                  <a:pt x="13499" y="10151"/>
                  <a:pt x="13499" y="9450"/>
                </a:cubicBezTo>
                <a:moveTo>
                  <a:pt x="16874" y="0"/>
                </a:moveTo>
                <a:cubicBezTo>
                  <a:pt x="15489" y="0"/>
                  <a:pt x="14400" y="951"/>
                  <a:pt x="13618" y="2420"/>
                </a:cubicBezTo>
                <a:lnTo>
                  <a:pt x="13604" y="2412"/>
                </a:lnTo>
                <a:cubicBezTo>
                  <a:pt x="12469" y="4635"/>
                  <a:pt x="10778" y="6075"/>
                  <a:pt x="8926" y="6075"/>
                </a:cubicBezTo>
                <a:lnTo>
                  <a:pt x="8479" y="6075"/>
                </a:lnTo>
                <a:lnTo>
                  <a:pt x="5505" y="6075"/>
                </a:lnTo>
                <a:lnTo>
                  <a:pt x="2699" y="6075"/>
                </a:lnTo>
                <a:cubicBezTo>
                  <a:pt x="1185" y="6075"/>
                  <a:pt x="0" y="7558"/>
                  <a:pt x="0" y="9450"/>
                </a:cubicBezTo>
                <a:cubicBezTo>
                  <a:pt x="0" y="11343"/>
                  <a:pt x="1185" y="12825"/>
                  <a:pt x="2699" y="12825"/>
                </a:cubicBezTo>
                <a:cubicBezTo>
                  <a:pt x="3443" y="12827"/>
                  <a:pt x="4046" y="13430"/>
                  <a:pt x="4046" y="14175"/>
                </a:cubicBezTo>
                <a:lnTo>
                  <a:pt x="4046" y="20249"/>
                </a:lnTo>
                <a:cubicBezTo>
                  <a:pt x="4046" y="20996"/>
                  <a:pt x="4651" y="21599"/>
                  <a:pt x="5396" y="21599"/>
                </a:cubicBezTo>
                <a:lnTo>
                  <a:pt x="8096" y="21599"/>
                </a:lnTo>
                <a:cubicBezTo>
                  <a:pt x="8842" y="21599"/>
                  <a:pt x="9446" y="20996"/>
                  <a:pt x="9446" y="20249"/>
                </a:cubicBezTo>
                <a:lnTo>
                  <a:pt x="9446" y="19575"/>
                </a:lnTo>
                <a:cubicBezTo>
                  <a:pt x="9446" y="18900"/>
                  <a:pt x="8771" y="18598"/>
                  <a:pt x="8771" y="18225"/>
                </a:cubicBezTo>
                <a:lnTo>
                  <a:pt x="8771" y="13500"/>
                </a:lnTo>
                <a:cubicBezTo>
                  <a:pt x="8771" y="13484"/>
                  <a:pt x="8781" y="13473"/>
                  <a:pt x="8782" y="13458"/>
                </a:cubicBezTo>
                <a:cubicBezTo>
                  <a:pt x="8789" y="13361"/>
                  <a:pt x="8815" y="13271"/>
                  <a:pt x="8859" y="13191"/>
                </a:cubicBezTo>
                <a:cubicBezTo>
                  <a:pt x="8871" y="13169"/>
                  <a:pt x="8884" y="13151"/>
                  <a:pt x="8898" y="13132"/>
                </a:cubicBezTo>
                <a:cubicBezTo>
                  <a:pt x="8952" y="13051"/>
                  <a:pt x="9020" y="12985"/>
                  <a:pt x="9103" y="12934"/>
                </a:cubicBezTo>
                <a:cubicBezTo>
                  <a:pt x="9107" y="12931"/>
                  <a:pt x="9108" y="12927"/>
                  <a:pt x="9112" y="12925"/>
                </a:cubicBezTo>
                <a:cubicBezTo>
                  <a:pt x="9115" y="12925"/>
                  <a:pt x="9117" y="12922"/>
                  <a:pt x="9120" y="12922"/>
                </a:cubicBezTo>
                <a:cubicBezTo>
                  <a:pt x="9174" y="12892"/>
                  <a:pt x="9238" y="12885"/>
                  <a:pt x="9299" y="12868"/>
                </a:cubicBezTo>
                <a:cubicBezTo>
                  <a:pt x="11003" y="13049"/>
                  <a:pt x="12545" y="14424"/>
                  <a:pt x="13604" y="16495"/>
                </a:cubicBezTo>
                <a:lnTo>
                  <a:pt x="13621" y="16487"/>
                </a:lnTo>
                <a:cubicBezTo>
                  <a:pt x="14404" y="17950"/>
                  <a:pt x="15490" y="18900"/>
                  <a:pt x="16874" y="18900"/>
                </a:cubicBezTo>
                <a:cubicBezTo>
                  <a:pt x="19977" y="18900"/>
                  <a:pt x="21600" y="14145"/>
                  <a:pt x="21600" y="9450"/>
                </a:cubicBezTo>
                <a:cubicBezTo>
                  <a:pt x="21600" y="4754"/>
                  <a:pt x="19977" y="0"/>
                  <a:pt x="16874" y="0"/>
                </a:cubicBezTo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lIns="19050" tIns="19050" rIns="19050" bIns="19050" anchor="ctr"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SimSun" panose="02010600030101010101" pitchFamily="2" charset="-122"/>
              <a:sym typeface="Gill San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70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2h653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3405" y="1316990"/>
            <a:ext cx="5332730" cy="3406775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690880" y="1412875"/>
            <a:ext cx="541655" cy="5105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 Box 10"/>
          <p:cNvSpPr txBox="1"/>
          <p:nvPr/>
        </p:nvSpPr>
        <p:spPr>
          <a:xfrm>
            <a:off x="573405" y="377825"/>
            <a:ext cx="7897495" cy="865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1. </a:t>
            </a:r>
            <a:r>
              <a:rPr lang="en-US" altLang="en-US" sz="2800" b="1" dirty="0">
                <a:solidFill>
                  <a:srgbClr val="CC00CC"/>
                </a:solidFill>
                <a:sym typeface="+mn-ea"/>
              </a:rPr>
              <a:t>H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e</a:t>
            </a:r>
            <a:r>
              <a:rPr lang="en-US" altLang="en-US" sz="2800" b="1" dirty="0">
                <a:solidFill>
                  <a:srgbClr val="00B050"/>
                </a:solidFill>
                <a:sym typeface="+mn-ea"/>
              </a:rPr>
              <a:t>ll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o, M</a:t>
            </a:r>
            <a:r>
              <a:rPr lang="en-US" altLang="en-US" sz="2800" b="1" dirty="0">
                <a:solidFill>
                  <a:srgbClr val="C00000"/>
                </a:solidFill>
                <a:sym typeface="+mn-ea"/>
              </a:rPr>
              <a:t>r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. A</a:t>
            </a:r>
            <a:r>
              <a:rPr lang="en-US" altLang="en-US" sz="2800" b="1" dirty="0">
                <a:solidFill>
                  <a:srgbClr val="00B050"/>
                </a:solidFill>
                <a:sym typeface="+mn-ea"/>
              </a:rPr>
              <a:t>ll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en. You’re ea</a:t>
            </a:r>
            <a:r>
              <a:rPr lang="en-US" altLang="en-US" sz="2800" b="1" dirty="0">
                <a:solidFill>
                  <a:srgbClr val="C00000"/>
                </a:solidFill>
                <a:sym typeface="+mn-ea"/>
              </a:rPr>
              <a:t>r</a:t>
            </a:r>
            <a:r>
              <a:rPr lang="en-US" altLang="en-US" sz="2800" b="1" dirty="0">
                <a:solidFill>
                  <a:srgbClr val="00B050"/>
                </a:solidFill>
                <a:sym typeface="+mn-ea"/>
              </a:rPr>
              <a:t>l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y for </a:t>
            </a:r>
            <a:r>
              <a:rPr lang="en-US" altLang="en-US" sz="2800" b="1" dirty="0">
                <a:solidFill>
                  <a:srgbClr val="00B050"/>
                </a:solidFill>
                <a:sym typeface="+mn-ea"/>
              </a:rPr>
              <a:t>l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unch. It’s on</a:t>
            </a:r>
            <a:r>
              <a:rPr lang="en-US" altLang="en-US" sz="2800" b="1" dirty="0">
                <a:solidFill>
                  <a:srgbClr val="00B050"/>
                </a:solidFill>
                <a:sym typeface="+mn-ea"/>
              </a:rPr>
              <a:t>l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y e</a:t>
            </a:r>
            <a:r>
              <a:rPr lang="en-US" altLang="en-US" sz="2800" b="1" dirty="0">
                <a:solidFill>
                  <a:srgbClr val="00B050"/>
                </a:solidFill>
                <a:sym typeface="+mn-ea"/>
              </a:rPr>
              <a:t>l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even o’c</a:t>
            </a:r>
            <a:r>
              <a:rPr lang="en-US" altLang="en-US" sz="2800" b="1" dirty="0">
                <a:solidFill>
                  <a:srgbClr val="00B050"/>
                </a:solidFill>
                <a:sym typeface="+mn-ea"/>
              </a:rPr>
              <a:t>l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ock.</a:t>
            </a:r>
            <a:endParaRPr lang="en-US" altLang="en-US" sz="2800" b="1" dirty="0">
              <a:solidFill>
                <a:srgbClr val="000000"/>
              </a:solidFill>
              <a:sym typeface="+mn-ea"/>
            </a:endParaRPr>
          </a:p>
        </p:txBody>
      </p:sp>
      <p:pic>
        <p:nvPicPr>
          <p:cNvPr id="12" name="Unit 3 Lan  Pra Tieng Anh 11 cb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27.000000" end="56419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58660" y="2501265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692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45135" y="396240"/>
            <a:ext cx="8293735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2400" b="1" dirty="0">
                <a:solidFill>
                  <a:srgbClr val="000000"/>
                </a:solidFill>
                <a:sym typeface="+mn-ea"/>
              </a:rPr>
              <a:t>2. I’d </a:t>
            </a:r>
            <a:r>
              <a:rPr lang="en-US" altLang="en-US" sz="2400" b="1" dirty="0">
                <a:solidFill>
                  <a:srgbClr val="00B050"/>
                </a:solidFill>
                <a:sym typeface="+mn-ea"/>
              </a:rPr>
              <a:t>l</a:t>
            </a:r>
            <a:r>
              <a:rPr lang="en-US" altLang="en-US" sz="2400" b="1" dirty="0">
                <a:solidFill>
                  <a:srgbClr val="000000"/>
                </a:solidFill>
                <a:sym typeface="+mn-ea"/>
              </a:rPr>
              <a:t>ike a p</a:t>
            </a:r>
            <a:r>
              <a:rPr lang="en-US" altLang="en-US" sz="2400" b="1" dirty="0">
                <a:solidFill>
                  <a:srgbClr val="00B050"/>
                </a:solidFill>
                <a:sym typeface="+mn-ea"/>
              </a:rPr>
              <a:t>l</a:t>
            </a:r>
            <a:r>
              <a:rPr lang="en-US" altLang="en-US" sz="2400" b="1" dirty="0">
                <a:solidFill>
                  <a:srgbClr val="000000"/>
                </a:solidFill>
                <a:sym typeface="+mn-ea"/>
              </a:rPr>
              <a:t>ate of sa</a:t>
            </a:r>
            <a:r>
              <a:rPr lang="en-US" altLang="en-US" sz="2400" b="1" dirty="0">
                <a:solidFill>
                  <a:srgbClr val="00B050"/>
                </a:solidFill>
                <a:sym typeface="+mn-ea"/>
              </a:rPr>
              <a:t>l</a:t>
            </a:r>
            <a:r>
              <a:rPr lang="en-US" altLang="en-US" sz="2400" b="1" dirty="0">
                <a:solidFill>
                  <a:srgbClr val="000000"/>
                </a:solidFill>
                <a:sym typeface="+mn-ea"/>
              </a:rPr>
              <a:t>ad, a g</a:t>
            </a:r>
            <a:r>
              <a:rPr lang="en-US" altLang="en-US" sz="2400" b="1" dirty="0">
                <a:solidFill>
                  <a:srgbClr val="00B050"/>
                </a:solidFill>
                <a:sym typeface="+mn-ea"/>
              </a:rPr>
              <a:t>l</a:t>
            </a:r>
            <a:r>
              <a:rPr lang="en-US" altLang="en-US" sz="2400" b="1" dirty="0">
                <a:solidFill>
                  <a:srgbClr val="000000"/>
                </a:solidFill>
                <a:sym typeface="+mn-ea"/>
              </a:rPr>
              <a:t>ass of </a:t>
            </a:r>
            <a:r>
              <a:rPr lang="en-US" altLang="en-US" sz="2400" b="1" dirty="0">
                <a:solidFill>
                  <a:srgbClr val="00B050"/>
                </a:solidFill>
                <a:sym typeface="+mn-ea"/>
              </a:rPr>
              <a:t>l</a:t>
            </a:r>
            <a:r>
              <a:rPr lang="en-US" altLang="en-US" sz="2400" b="1" dirty="0">
                <a:solidFill>
                  <a:srgbClr val="000000"/>
                </a:solidFill>
                <a:sym typeface="+mn-ea"/>
              </a:rPr>
              <a:t>emonade, a s</a:t>
            </a:r>
            <a:r>
              <a:rPr lang="en-US" altLang="en-US" sz="2400" b="1" dirty="0">
                <a:solidFill>
                  <a:srgbClr val="00B050"/>
                </a:solidFill>
                <a:sym typeface="+mn-ea"/>
              </a:rPr>
              <a:t>l</a:t>
            </a:r>
            <a:r>
              <a:rPr lang="en-US" altLang="en-US" sz="2400" b="1" dirty="0">
                <a:solidFill>
                  <a:srgbClr val="000000"/>
                </a:solidFill>
                <a:sym typeface="+mn-ea"/>
              </a:rPr>
              <a:t>ice of me</a:t>
            </a:r>
            <a:r>
              <a:rPr lang="en-US" altLang="en-US" sz="2400" b="1" dirty="0">
                <a:solidFill>
                  <a:srgbClr val="00B050"/>
                </a:solidFill>
                <a:sym typeface="+mn-ea"/>
              </a:rPr>
              <a:t>l</a:t>
            </a:r>
            <a:r>
              <a:rPr lang="en-US" altLang="en-US" sz="2400" b="1" dirty="0">
                <a:solidFill>
                  <a:srgbClr val="000000"/>
                </a:solidFill>
                <a:sym typeface="+mn-ea"/>
              </a:rPr>
              <a:t>on and some je</a:t>
            </a:r>
            <a:r>
              <a:rPr lang="en-US" altLang="en-US" sz="2400" b="1" dirty="0">
                <a:solidFill>
                  <a:srgbClr val="00B050"/>
                </a:solidFill>
                <a:sym typeface="+mn-ea"/>
              </a:rPr>
              <a:t>ll</a:t>
            </a:r>
            <a:r>
              <a:rPr lang="en-US" altLang="en-US" sz="2400" b="1" dirty="0">
                <a:solidFill>
                  <a:srgbClr val="000000"/>
                </a:solidFill>
                <a:sym typeface="+mn-ea"/>
              </a:rPr>
              <a:t>y, p</a:t>
            </a:r>
            <a:r>
              <a:rPr lang="en-US" altLang="en-US" sz="2400" b="1" dirty="0">
                <a:solidFill>
                  <a:srgbClr val="00B050"/>
                </a:solidFill>
                <a:sym typeface="+mn-ea"/>
              </a:rPr>
              <a:t>l</a:t>
            </a:r>
            <a:r>
              <a:rPr lang="en-US" altLang="en-US" sz="2400" b="1" dirty="0">
                <a:solidFill>
                  <a:srgbClr val="000000"/>
                </a:solidFill>
                <a:sym typeface="+mn-ea"/>
              </a:rPr>
              <a:t>ease.</a:t>
            </a:r>
            <a:endParaRPr lang="en-US" altLang="en-US" sz="2400" b="1" dirty="0">
              <a:solidFill>
                <a:srgbClr val="000000"/>
              </a:solidFill>
              <a:sym typeface="+mn-ea"/>
            </a:endParaRPr>
          </a:p>
        </p:txBody>
      </p:sp>
      <p:pic>
        <p:nvPicPr>
          <p:cNvPr id="3" name="Picture 2" descr="table-with-salad-watermelon-lemonade-asparagus-and-candies-KIJF00059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4690" y="1216025"/>
            <a:ext cx="5317490" cy="3552825"/>
          </a:xfrm>
          <a:prstGeom prst="rect">
            <a:avLst/>
          </a:prstGeom>
        </p:spPr>
      </p:pic>
      <p:pic>
        <p:nvPicPr>
          <p:cNvPr id="5" name="Unit 3 Lan  Pra Tieng Anh 11 cb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054.000000" end="46429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770" y="1717675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indefinite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71805" y="436880"/>
            <a:ext cx="5055235" cy="865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3. </a:t>
            </a:r>
            <a:r>
              <a:rPr lang="en-US" altLang="en-US" sz="2800" b="1" dirty="0">
                <a:solidFill>
                  <a:srgbClr val="00B050"/>
                </a:solidFill>
                <a:sym typeface="+mn-ea"/>
              </a:rPr>
              <a:t>L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au</a:t>
            </a:r>
            <a:r>
              <a:rPr lang="en-US" altLang="en-US" sz="2800" b="1" dirty="0">
                <a:solidFill>
                  <a:srgbClr val="C00000"/>
                </a:solidFill>
                <a:sym typeface="+mn-ea"/>
              </a:rPr>
              <a:t>r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a is a </a:t>
            </a:r>
            <a:r>
              <a:rPr lang="en-US" altLang="en-US" sz="2800" b="1" dirty="0">
                <a:solidFill>
                  <a:srgbClr val="C00000"/>
                </a:solidFill>
                <a:sym typeface="+mn-ea"/>
              </a:rPr>
              <a:t>r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ea</a:t>
            </a:r>
            <a:r>
              <a:rPr lang="en-US" altLang="en-US" sz="2800" b="1" dirty="0">
                <a:solidFill>
                  <a:srgbClr val="00B050"/>
                </a:solidFill>
                <a:sym typeface="+mn-ea"/>
              </a:rPr>
              <a:t>ll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y pretty </a:t>
            </a:r>
            <a:r>
              <a:rPr lang="en-US" altLang="en-US" sz="2800" b="1" dirty="0">
                <a:solidFill>
                  <a:srgbClr val="00B050"/>
                </a:solidFill>
                <a:sym typeface="+mn-ea"/>
              </a:rPr>
              <a:t>l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ib</a:t>
            </a:r>
            <a:r>
              <a:rPr lang="en-US" altLang="en-US" sz="2800" b="1" dirty="0">
                <a:solidFill>
                  <a:srgbClr val="C00000"/>
                </a:solidFill>
                <a:sym typeface="+mn-ea"/>
              </a:rPr>
              <a:t>r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a</a:t>
            </a:r>
            <a:r>
              <a:rPr lang="en-US" altLang="en-US" sz="2800" b="1" dirty="0">
                <a:solidFill>
                  <a:srgbClr val="C00000"/>
                </a:solidFill>
                <a:sym typeface="+mn-ea"/>
              </a:rPr>
              <a:t>r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ian in the pub</a:t>
            </a:r>
            <a:r>
              <a:rPr lang="en-US" altLang="en-US" sz="2800" b="1" dirty="0">
                <a:solidFill>
                  <a:srgbClr val="00B050"/>
                </a:solidFill>
                <a:sym typeface="+mn-ea"/>
              </a:rPr>
              <a:t>l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ic </a:t>
            </a:r>
            <a:r>
              <a:rPr lang="en-US" altLang="en-US" sz="2800" b="1" dirty="0">
                <a:solidFill>
                  <a:srgbClr val="00B050"/>
                </a:solidFill>
                <a:sym typeface="+mn-ea"/>
              </a:rPr>
              <a:t>l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ib</a:t>
            </a:r>
            <a:r>
              <a:rPr lang="en-US" altLang="en-US" sz="2800" b="1" dirty="0">
                <a:solidFill>
                  <a:srgbClr val="C00000"/>
                </a:solidFill>
                <a:sym typeface="+mn-ea"/>
              </a:rPr>
              <a:t>r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a</a:t>
            </a:r>
            <a:r>
              <a:rPr lang="en-US" altLang="en-US" sz="2800" b="1" dirty="0">
                <a:solidFill>
                  <a:srgbClr val="C00000"/>
                </a:solidFill>
                <a:sym typeface="+mn-ea"/>
              </a:rPr>
              <a:t>r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y.</a:t>
            </a:r>
            <a:endParaRPr lang="en-US" altLang="en-US" sz="2800" b="1" dirty="0">
              <a:solidFill>
                <a:srgbClr val="000000"/>
              </a:solidFill>
              <a:sym typeface="+mn-ea"/>
            </a:endParaRPr>
          </a:p>
        </p:txBody>
      </p:sp>
      <p:pic>
        <p:nvPicPr>
          <p:cNvPr id="3" name="Picture 2" descr="650ac9cf02c64c0dc36a9ff4cb64a66d--librarian-style-cute-dresses"/>
          <p:cNvPicPr>
            <a:picLocks noChangeAspect="1"/>
          </p:cNvPicPr>
          <p:nvPr/>
        </p:nvPicPr>
        <p:blipFill>
          <a:blip r:embed="rId1"/>
          <a:srcRect b="12085"/>
          <a:stretch>
            <a:fillRect/>
          </a:stretch>
        </p:blipFill>
        <p:spPr>
          <a:xfrm>
            <a:off x="5527040" y="508000"/>
            <a:ext cx="3128645" cy="4127500"/>
          </a:xfrm>
          <a:prstGeom prst="rect">
            <a:avLst/>
          </a:prstGeom>
        </p:spPr>
      </p:pic>
      <p:pic>
        <p:nvPicPr>
          <p:cNvPr id="5" name="Unit 3 Lan  Pra Tieng Anh 11 cb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3952.000000" end="38256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6990" y="2227580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indefinite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640080" y="356235"/>
            <a:ext cx="7865110" cy="4235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2400" b="1" dirty="0">
                <a:solidFill>
                  <a:srgbClr val="000000"/>
                </a:solidFill>
                <a:sym typeface="+mn-ea"/>
              </a:rPr>
              <a:t>4. </a:t>
            </a:r>
            <a:r>
              <a:rPr lang="en-US" altLang="en-US" sz="2400" b="1" dirty="0">
                <a:solidFill>
                  <a:srgbClr val="CC00CC"/>
                </a:solidFill>
                <a:sym typeface="+mn-ea"/>
              </a:rPr>
              <a:t>H</a:t>
            </a:r>
            <a:r>
              <a:rPr lang="en-US" altLang="en-US" sz="2400" b="1" dirty="0">
                <a:solidFill>
                  <a:srgbClr val="000000"/>
                </a:solidFill>
                <a:sym typeface="+mn-ea"/>
              </a:rPr>
              <a:t>e</a:t>
            </a:r>
            <a:r>
              <a:rPr lang="en-US" altLang="en-US" sz="2400" b="1" dirty="0">
                <a:solidFill>
                  <a:srgbClr val="C00000"/>
                </a:solidFill>
                <a:sym typeface="+mn-ea"/>
              </a:rPr>
              <a:t>r</a:t>
            </a:r>
            <a:r>
              <a:rPr lang="en-US" altLang="en-US" sz="2400" b="1" dirty="0">
                <a:solidFill>
                  <a:srgbClr val="000000"/>
                </a:solidFill>
                <a:sym typeface="+mn-ea"/>
              </a:rPr>
              <a:t> pa</a:t>
            </a:r>
            <a:r>
              <a:rPr lang="en-US" altLang="en-US" sz="2400" b="1" dirty="0">
                <a:solidFill>
                  <a:srgbClr val="C00000"/>
                </a:solidFill>
                <a:sym typeface="+mn-ea"/>
              </a:rPr>
              <a:t>r</a:t>
            </a:r>
            <a:r>
              <a:rPr lang="en-US" altLang="en-US" sz="2400" b="1" dirty="0">
                <a:solidFill>
                  <a:srgbClr val="000000"/>
                </a:solidFill>
                <a:sym typeface="+mn-ea"/>
              </a:rPr>
              <a:t>ents own a </a:t>
            </a:r>
            <a:r>
              <a:rPr lang="en-US" altLang="en-US" sz="2400" b="1" dirty="0">
                <a:solidFill>
                  <a:srgbClr val="C00000"/>
                </a:solidFill>
                <a:sym typeface="+mn-ea"/>
              </a:rPr>
              <a:t>r</a:t>
            </a:r>
            <a:r>
              <a:rPr lang="en-US" altLang="en-US" sz="2400" b="1" dirty="0">
                <a:solidFill>
                  <a:srgbClr val="000000"/>
                </a:solidFill>
                <a:sym typeface="+mn-ea"/>
              </a:rPr>
              <a:t>estau</a:t>
            </a:r>
            <a:r>
              <a:rPr lang="en-US" altLang="en-US" sz="2400" b="1" dirty="0">
                <a:solidFill>
                  <a:srgbClr val="C00000"/>
                </a:solidFill>
                <a:sym typeface="+mn-ea"/>
              </a:rPr>
              <a:t>r</a:t>
            </a:r>
            <a:r>
              <a:rPr lang="en-US" altLang="en-US" sz="2400" b="1" dirty="0">
                <a:solidFill>
                  <a:srgbClr val="000000"/>
                </a:solidFill>
                <a:sym typeface="+mn-ea"/>
              </a:rPr>
              <a:t>ant in a count</a:t>
            </a:r>
            <a:r>
              <a:rPr lang="en-US" altLang="en-US" sz="2400" b="1" dirty="0">
                <a:solidFill>
                  <a:srgbClr val="C00000"/>
                </a:solidFill>
                <a:sym typeface="+mn-ea"/>
              </a:rPr>
              <a:t>r</a:t>
            </a:r>
            <a:r>
              <a:rPr lang="en-US" altLang="en-US" sz="2400" b="1" dirty="0">
                <a:solidFill>
                  <a:srgbClr val="000000"/>
                </a:solidFill>
                <a:sym typeface="+mn-ea"/>
              </a:rPr>
              <a:t>y in cent</a:t>
            </a:r>
            <a:r>
              <a:rPr lang="en-US" altLang="en-US" sz="2400" b="1" dirty="0">
                <a:solidFill>
                  <a:srgbClr val="C00000"/>
                </a:solidFill>
                <a:sym typeface="+mn-ea"/>
              </a:rPr>
              <a:t>r</a:t>
            </a:r>
            <a:r>
              <a:rPr lang="en-US" altLang="en-US" sz="2400" b="1" dirty="0">
                <a:solidFill>
                  <a:srgbClr val="000000"/>
                </a:solidFill>
                <a:sym typeface="+mn-ea"/>
              </a:rPr>
              <a:t>a</a:t>
            </a:r>
            <a:r>
              <a:rPr lang="en-US" altLang="en-US" sz="2400" b="1" dirty="0">
                <a:solidFill>
                  <a:srgbClr val="00B050"/>
                </a:solidFill>
                <a:sym typeface="+mn-ea"/>
              </a:rPr>
              <a:t>l </a:t>
            </a:r>
            <a:r>
              <a:rPr lang="en-US" altLang="en-US" sz="2400" b="1" dirty="0">
                <a:solidFill>
                  <a:srgbClr val="000000"/>
                </a:solidFill>
                <a:sym typeface="+mn-ea"/>
              </a:rPr>
              <a:t>Eu</a:t>
            </a:r>
            <a:r>
              <a:rPr lang="en-US" altLang="en-US" sz="2400" b="1" dirty="0">
                <a:solidFill>
                  <a:srgbClr val="C00000"/>
                </a:solidFill>
                <a:sym typeface="+mn-ea"/>
              </a:rPr>
              <a:t>r</a:t>
            </a:r>
            <a:r>
              <a:rPr lang="en-US" altLang="en-US" sz="2400" b="1" dirty="0">
                <a:solidFill>
                  <a:srgbClr val="000000"/>
                </a:solidFill>
                <a:sym typeface="+mn-ea"/>
              </a:rPr>
              <a:t>ope.</a:t>
            </a:r>
            <a:endParaRPr lang="en-US" altLang="en-US" sz="2400" b="1" dirty="0">
              <a:solidFill>
                <a:srgbClr val="000000"/>
              </a:solidFill>
              <a:sym typeface="+mn-ea"/>
            </a:endParaRPr>
          </a:p>
        </p:txBody>
      </p:sp>
      <p:pic>
        <p:nvPicPr>
          <p:cNvPr id="4" name="Picture 3" descr="Successful-Restaurant-Owner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1990" y="1223010"/>
            <a:ext cx="5239385" cy="3293745"/>
          </a:xfrm>
          <a:prstGeom prst="rect">
            <a:avLst/>
          </a:prstGeom>
        </p:spPr>
      </p:pic>
      <p:pic>
        <p:nvPicPr>
          <p:cNvPr id="5" name="Unit 3 Lan  Pra Tieng Anh 11 cb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1217.000000" end="31899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1385" y="982345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indefinite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5.xml><?xml version="1.0" encoding="utf-8"?>
<p:tagLst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标准1">
      <a:majorFont>
        <a:latin typeface="Arial"/>
        <a:ea typeface="微软雅黑"/>
        <a:cs typeface=""/>
      </a:majorFont>
      <a:minorFont>
        <a:latin typeface="Calibri Light"/>
        <a:ea typeface="微软雅黑 Light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10009</Words>
  <Application>WPS Presentation</Application>
  <PresentationFormat>全屏显示(16:9)</PresentationFormat>
  <Paragraphs>405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48" baseType="lpstr">
      <vt:lpstr>Arial</vt:lpstr>
      <vt:lpstr>SimSun</vt:lpstr>
      <vt:lpstr>Wingdings</vt:lpstr>
      <vt:lpstr>Microsoft YaHei</vt:lpstr>
      <vt:lpstr>Calibri</vt:lpstr>
      <vt:lpstr>Calibri Light</vt:lpstr>
      <vt:lpstr>Microsoft YaHei Light</vt:lpstr>
      <vt:lpstr>Calibri Light</vt:lpstr>
      <vt:lpstr>方正宋刻本秀楷简体</vt:lpstr>
      <vt:lpstr>Gill Sans</vt:lpstr>
      <vt:lpstr>Arial Unicode MS</vt:lpstr>
      <vt:lpstr>Times New Roman</vt:lpstr>
      <vt:lpstr>Comic Sans MS</vt:lpstr>
      <vt:lpstr>Gill Sans MT</vt:lpstr>
      <vt:lpstr>Office 主题​​</vt:lpstr>
      <vt:lpstr>Office 主题</vt:lpstr>
      <vt:lpstr>PowerPoint 演示文稿</vt:lpstr>
      <vt:lpstr>PowerPoint 演示文稿</vt:lpstr>
      <vt:lpstr>1. PRONUNCIATION: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2. GRAMMAR</vt:lpstr>
      <vt:lpstr>In some structures: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熊猫 哒哒</dc:creator>
  <cp:lastModifiedBy>ADMIN</cp:lastModifiedBy>
  <cp:revision>62</cp:revision>
  <dcterms:created xsi:type="dcterms:W3CDTF">2018-11-19T14:41:00Z</dcterms:created>
  <dcterms:modified xsi:type="dcterms:W3CDTF">2021-09-29T06:15:51Z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DEFA8773BBCF4B2A87140398EDFF571C</vt:lpwstr>
  </property>
</Properties>
</file>